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oboto"/>
      <p:regular r:id="rId29"/>
      <p:bold r:id="rId30"/>
      <p:italic r:id="rId31"/>
      <p:boldItalic r:id="rId32"/>
    </p:embeddedFont>
    <p:embeddedFont>
      <p:font typeface="Merriweather"/>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7" roundtripDataSignature="AMtx7mid1uHYVFCTIB3ihotToXok6i5wP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A256D2E-1CA1-4817-96C9-E08054DE027F}">
  <a:tblStyle styleId="{2A256D2E-1CA1-4817-96C9-E08054DE027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5.xml"/><Relationship Id="rId33" Type="http://schemas.openxmlformats.org/officeDocument/2006/relationships/font" Target="fonts/Merriweather-regular.fntdata"/><Relationship Id="rId10" Type="http://schemas.openxmlformats.org/officeDocument/2006/relationships/slide" Target="slides/slide4.xml"/><Relationship Id="rId32" Type="http://schemas.openxmlformats.org/officeDocument/2006/relationships/font" Target="fonts/Roboto-boldItalic.fntdata"/><Relationship Id="rId13" Type="http://schemas.openxmlformats.org/officeDocument/2006/relationships/slide" Target="slides/slide7.xml"/><Relationship Id="rId35" Type="http://schemas.openxmlformats.org/officeDocument/2006/relationships/font" Target="fonts/Merriweather-italic.fntdata"/><Relationship Id="rId12" Type="http://schemas.openxmlformats.org/officeDocument/2006/relationships/slide" Target="slides/slide6.xml"/><Relationship Id="rId34" Type="http://schemas.openxmlformats.org/officeDocument/2006/relationships/font" Target="fonts/Merriweather-bold.fntdata"/><Relationship Id="rId15" Type="http://schemas.openxmlformats.org/officeDocument/2006/relationships/slide" Target="slides/slide9.xml"/><Relationship Id="rId37" Type="http://customschemas.google.com/relationships/presentationmetadata" Target="metadata"/><Relationship Id="rId14" Type="http://schemas.openxmlformats.org/officeDocument/2006/relationships/slide" Target="slides/slide8.xml"/><Relationship Id="rId36" Type="http://schemas.openxmlformats.org/officeDocument/2006/relationships/font" Target="fonts/Merriweather-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cielo.br/scielo.php?pid=S0104-530X2018000200370&amp;script=sci_arttext&amp;tlng=en"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c366c3fc7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c366c3fc7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rgbClr val="009384"/>
                </a:solidFill>
                <a:hlinkClick r:id="rId2">
                  <a:extLst>
                    <a:ext uri="{A12FA001-AC4F-418D-AE19-62706E023703}">
                      <ahyp:hlinkClr val="tx"/>
                    </a:ext>
                  </a:extLst>
                </a:hlinkClick>
              </a:rPr>
              <a:t>https://www.scielo.br/scielo.php?pid=S0104-530X2018000200370&amp;script=sci_arttext&amp;tlng=en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cdf97c53b3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cdf97c53b3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cdf97c53b3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cdf97c53b3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cdf97c53b3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cdf97c53b3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d2d1648707_1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d2d1648707_1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cdf97c53b3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cdf97c53b3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cdf97c53b3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cdf97c53b3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Detailed module descripton</a:t>
            </a:r>
            <a:endParaRPr/>
          </a:p>
        </p:txBody>
      </p:sp>
      <p:sp>
        <p:nvSpPr>
          <p:cNvPr id="185" name="Google Shape;185;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3" name="Google Shape;193;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cdf5a6aff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cdf5a6aff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1000"/>
              </a:spcAft>
              <a:buClr>
                <a:schemeClr val="dk1"/>
              </a:buClr>
              <a:buSzPts val="1100"/>
              <a:buFont typeface="Arial"/>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cdf97c53b3_2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gcdf97c53b3_2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1000"/>
              </a:spcAft>
              <a:buClr>
                <a:schemeClr val="dk1"/>
              </a:buClr>
              <a:buSzPts val="1100"/>
              <a:buFont typeface="Arial"/>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cdf97c53b3_2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cdf97c53b3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c366c3fc79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c366c3fc79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FF0000"/>
              </a:buClr>
              <a:buSzPts val="1400"/>
              <a:buFont typeface="Verdana"/>
              <a:buChar char="●"/>
            </a:pPr>
            <a:r>
              <a:rPr lang="en" sz="1400">
                <a:solidFill>
                  <a:srgbClr val="FF0000"/>
                </a:solidFill>
                <a:latin typeface="Verdana"/>
                <a:ea typeface="Verdana"/>
                <a:cs typeface="Verdana"/>
                <a:sym typeface="Verdana"/>
              </a:rPr>
              <a:t>It aims to allocate the location</a:t>
            </a:r>
            <a:r>
              <a:rPr b="1" lang="en" sz="1400">
                <a:solidFill>
                  <a:srgbClr val="FF0000"/>
                </a:solidFill>
                <a:latin typeface="Verdana"/>
                <a:ea typeface="Verdana"/>
                <a:cs typeface="Verdana"/>
                <a:sym typeface="Verdana"/>
              </a:rPr>
              <a:t> </a:t>
            </a:r>
            <a:r>
              <a:rPr lang="en" sz="1400">
                <a:solidFill>
                  <a:srgbClr val="FF0000"/>
                </a:solidFill>
                <a:latin typeface="Verdana"/>
                <a:ea typeface="Verdana"/>
                <a:cs typeface="Verdana"/>
                <a:sym typeface="Verdana"/>
              </a:rPr>
              <a:t>to our products thereby optimising our order processing and use the space available in the best possible way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c883d91a56_2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gc883d91a56_2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c366c3fc79_5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gc366c3fc79_5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15"/>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15"/>
          <p:cNvSpPr txBox="1"/>
          <p:nvPr>
            <p:ph type="ctrTitle"/>
          </p:nvPr>
        </p:nvSpPr>
        <p:spPr>
          <a:xfrm>
            <a:off x="311700" y="539725"/>
            <a:ext cx="8520600" cy="128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12" name="Google Shape;12;p15"/>
          <p:cNvSpPr txBox="1"/>
          <p:nvPr>
            <p:ph idx="1" type="subTitle"/>
          </p:nvPr>
        </p:nvSpPr>
        <p:spPr>
          <a:xfrm>
            <a:off x="311700" y="1878560"/>
            <a:ext cx="4242600" cy="73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600"/>
              <a:buNone/>
              <a:defRPr sz="1600">
                <a:solidFill>
                  <a:schemeClr val="lt2"/>
                </a:solidFill>
              </a:defRPr>
            </a:lvl1pPr>
            <a:lvl2pPr lvl="1" algn="l">
              <a:lnSpc>
                <a:spcPct val="100000"/>
              </a:lnSpc>
              <a:spcBef>
                <a:spcPts val="0"/>
              </a:spcBef>
              <a:spcAft>
                <a:spcPts val="0"/>
              </a:spcAft>
              <a:buClr>
                <a:schemeClr val="lt2"/>
              </a:buClr>
              <a:buSzPts val="1600"/>
              <a:buNone/>
              <a:defRPr sz="1600">
                <a:solidFill>
                  <a:schemeClr val="lt2"/>
                </a:solidFill>
              </a:defRPr>
            </a:lvl2pPr>
            <a:lvl3pPr lvl="2" algn="l">
              <a:lnSpc>
                <a:spcPct val="100000"/>
              </a:lnSpc>
              <a:spcBef>
                <a:spcPts val="0"/>
              </a:spcBef>
              <a:spcAft>
                <a:spcPts val="0"/>
              </a:spcAft>
              <a:buClr>
                <a:schemeClr val="lt2"/>
              </a:buClr>
              <a:buSzPts val="1600"/>
              <a:buNone/>
              <a:defRPr sz="1600">
                <a:solidFill>
                  <a:schemeClr val="lt2"/>
                </a:solidFill>
              </a:defRPr>
            </a:lvl3pPr>
            <a:lvl4pPr lvl="3" algn="l">
              <a:lnSpc>
                <a:spcPct val="100000"/>
              </a:lnSpc>
              <a:spcBef>
                <a:spcPts val="0"/>
              </a:spcBef>
              <a:spcAft>
                <a:spcPts val="0"/>
              </a:spcAft>
              <a:buClr>
                <a:schemeClr val="lt2"/>
              </a:buClr>
              <a:buSzPts val="1600"/>
              <a:buNone/>
              <a:defRPr sz="1600">
                <a:solidFill>
                  <a:schemeClr val="lt2"/>
                </a:solidFill>
              </a:defRPr>
            </a:lvl4pPr>
            <a:lvl5pPr lvl="4" algn="l">
              <a:lnSpc>
                <a:spcPct val="100000"/>
              </a:lnSpc>
              <a:spcBef>
                <a:spcPts val="0"/>
              </a:spcBef>
              <a:spcAft>
                <a:spcPts val="0"/>
              </a:spcAft>
              <a:buClr>
                <a:schemeClr val="lt2"/>
              </a:buClr>
              <a:buSzPts val="1600"/>
              <a:buNone/>
              <a:defRPr sz="1600">
                <a:solidFill>
                  <a:schemeClr val="lt2"/>
                </a:solidFill>
              </a:defRPr>
            </a:lvl5pPr>
            <a:lvl6pPr lvl="5" algn="l">
              <a:lnSpc>
                <a:spcPct val="100000"/>
              </a:lnSpc>
              <a:spcBef>
                <a:spcPts val="0"/>
              </a:spcBef>
              <a:spcAft>
                <a:spcPts val="0"/>
              </a:spcAft>
              <a:buClr>
                <a:schemeClr val="lt2"/>
              </a:buClr>
              <a:buSzPts val="1600"/>
              <a:buNone/>
              <a:defRPr sz="1600">
                <a:solidFill>
                  <a:schemeClr val="lt2"/>
                </a:solidFill>
              </a:defRPr>
            </a:lvl6pPr>
            <a:lvl7pPr lvl="6" algn="l">
              <a:lnSpc>
                <a:spcPct val="100000"/>
              </a:lnSpc>
              <a:spcBef>
                <a:spcPts val="0"/>
              </a:spcBef>
              <a:spcAft>
                <a:spcPts val="0"/>
              </a:spcAft>
              <a:buClr>
                <a:schemeClr val="lt2"/>
              </a:buClr>
              <a:buSzPts val="1600"/>
              <a:buNone/>
              <a:defRPr sz="1600">
                <a:solidFill>
                  <a:schemeClr val="lt2"/>
                </a:solidFill>
              </a:defRPr>
            </a:lvl7pPr>
            <a:lvl8pPr lvl="7" algn="l">
              <a:lnSpc>
                <a:spcPct val="100000"/>
              </a:lnSpc>
              <a:spcBef>
                <a:spcPts val="0"/>
              </a:spcBef>
              <a:spcAft>
                <a:spcPts val="0"/>
              </a:spcAft>
              <a:buClr>
                <a:schemeClr val="lt2"/>
              </a:buClr>
              <a:buSzPts val="1600"/>
              <a:buNone/>
              <a:defRPr sz="1600">
                <a:solidFill>
                  <a:schemeClr val="lt2"/>
                </a:solidFill>
              </a:defRPr>
            </a:lvl8pPr>
            <a:lvl9pPr lvl="8" algn="l">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24"/>
          <p:cNvSpPr txBox="1"/>
          <p:nvPr>
            <p:ph hasCustomPrompt="1" type="title"/>
          </p:nvPr>
        </p:nvSpPr>
        <p:spPr>
          <a:xfrm>
            <a:off x="311750" y="831175"/>
            <a:ext cx="5334900" cy="12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0000"/>
              <a:buNone/>
              <a:defRPr sz="10000">
                <a:solidFill>
                  <a:schemeClr val="lt1"/>
                </a:solidFill>
              </a:defRPr>
            </a:lvl1pPr>
            <a:lvl2pPr lvl="1" algn="l">
              <a:lnSpc>
                <a:spcPct val="100000"/>
              </a:lnSpc>
              <a:spcBef>
                <a:spcPts val="0"/>
              </a:spcBef>
              <a:spcAft>
                <a:spcPts val="0"/>
              </a:spcAft>
              <a:buClr>
                <a:schemeClr val="lt1"/>
              </a:buClr>
              <a:buSzPts val="10000"/>
              <a:buNone/>
              <a:defRPr sz="10000">
                <a:solidFill>
                  <a:schemeClr val="lt1"/>
                </a:solidFill>
              </a:defRPr>
            </a:lvl2pPr>
            <a:lvl3pPr lvl="2" algn="l">
              <a:lnSpc>
                <a:spcPct val="100000"/>
              </a:lnSpc>
              <a:spcBef>
                <a:spcPts val="0"/>
              </a:spcBef>
              <a:spcAft>
                <a:spcPts val="0"/>
              </a:spcAft>
              <a:buClr>
                <a:schemeClr val="lt1"/>
              </a:buClr>
              <a:buSzPts val="10000"/>
              <a:buNone/>
              <a:defRPr sz="10000">
                <a:solidFill>
                  <a:schemeClr val="lt1"/>
                </a:solidFill>
              </a:defRPr>
            </a:lvl3pPr>
            <a:lvl4pPr lvl="3" algn="l">
              <a:lnSpc>
                <a:spcPct val="100000"/>
              </a:lnSpc>
              <a:spcBef>
                <a:spcPts val="0"/>
              </a:spcBef>
              <a:spcAft>
                <a:spcPts val="0"/>
              </a:spcAft>
              <a:buClr>
                <a:schemeClr val="lt1"/>
              </a:buClr>
              <a:buSzPts val="10000"/>
              <a:buNone/>
              <a:defRPr sz="10000">
                <a:solidFill>
                  <a:schemeClr val="lt1"/>
                </a:solidFill>
              </a:defRPr>
            </a:lvl4pPr>
            <a:lvl5pPr lvl="4" algn="l">
              <a:lnSpc>
                <a:spcPct val="100000"/>
              </a:lnSpc>
              <a:spcBef>
                <a:spcPts val="0"/>
              </a:spcBef>
              <a:spcAft>
                <a:spcPts val="0"/>
              </a:spcAft>
              <a:buClr>
                <a:schemeClr val="lt1"/>
              </a:buClr>
              <a:buSzPts val="10000"/>
              <a:buNone/>
              <a:defRPr sz="10000">
                <a:solidFill>
                  <a:schemeClr val="lt1"/>
                </a:solidFill>
              </a:defRPr>
            </a:lvl5pPr>
            <a:lvl6pPr lvl="5" algn="l">
              <a:lnSpc>
                <a:spcPct val="100000"/>
              </a:lnSpc>
              <a:spcBef>
                <a:spcPts val="0"/>
              </a:spcBef>
              <a:spcAft>
                <a:spcPts val="0"/>
              </a:spcAft>
              <a:buClr>
                <a:schemeClr val="lt1"/>
              </a:buClr>
              <a:buSzPts val="10000"/>
              <a:buNone/>
              <a:defRPr sz="10000">
                <a:solidFill>
                  <a:schemeClr val="lt1"/>
                </a:solidFill>
              </a:defRPr>
            </a:lvl6pPr>
            <a:lvl7pPr lvl="6" algn="l">
              <a:lnSpc>
                <a:spcPct val="100000"/>
              </a:lnSpc>
              <a:spcBef>
                <a:spcPts val="0"/>
              </a:spcBef>
              <a:spcAft>
                <a:spcPts val="0"/>
              </a:spcAft>
              <a:buClr>
                <a:schemeClr val="lt1"/>
              </a:buClr>
              <a:buSzPts val="10000"/>
              <a:buNone/>
              <a:defRPr sz="10000">
                <a:solidFill>
                  <a:schemeClr val="lt1"/>
                </a:solidFill>
              </a:defRPr>
            </a:lvl7pPr>
            <a:lvl8pPr lvl="7" algn="l">
              <a:lnSpc>
                <a:spcPct val="100000"/>
              </a:lnSpc>
              <a:spcBef>
                <a:spcPts val="0"/>
              </a:spcBef>
              <a:spcAft>
                <a:spcPts val="0"/>
              </a:spcAft>
              <a:buClr>
                <a:schemeClr val="lt1"/>
              </a:buClr>
              <a:buSzPts val="10000"/>
              <a:buNone/>
              <a:defRPr sz="10000">
                <a:solidFill>
                  <a:schemeClr val="lt1"/>
                </a:solidFill>
              </a:defRPr>
            </a:lvl8pPr>
            <a:lvl9pPr lvl="8" algn="l">
              <a:lnSpc>
                <a:spcPct val="100000"/>
              </a:lnSpc>
              <a:spcBef>
                <a:spcPts val="0"/>
              </a:spcBef>
              <a:spcAft>
                <a:spcPts val="0"/>
              </a:spcAft>
              <a:buClr>
                <a:schemeClr val="lt1"/>
              </a:buClr>
              <a:buSzPts val="10000"/>
              <a:buNone/>
              <a:defRPr sz="10000">
                <a:solidFill>
                  <a:schemeClr val="lt1"/>
                </a:solidFill>
              </a:defRPr>
            </a:lvl9pPr>
          </a:lstStyle>
          <a:p>
            <a:r>
              <a:t>xx%</a:t>
            </a:r>
          </a:p>
        </p:txBody>
      </p:sp>
      <p:sp>
        <p:nvSpPr>
          <p:cNvPr id="56" name="Google Shape;56;p24"/>
          <p:cNvSpPr txBox="1"/>
          <p:nvPr>
            <p:ph idx="1" type="body"/>
          </p:nvPr>
        </p:nvSpPr>
        <p:spPr>
          <a:xfrm>
            <a:off x="311700" y="2121425"/>
            <a:ext cx="5334900" cy="9426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accent2"/>
              </a:buClr>
              <a:buSzPts val="1300"/>
              <a:buChar char="●"/>
              <a:defRPr>
                <a:solidFill>
                  <a:schemeClr val="accent2"/>
                </a:solidFill>
              </a:defRPr>
            </a:lvl1pPr>
            <a:lvl2pPr indent="-298450" lvl="1" marL="914400" algn="l">
              <a:lnSpc>
                <a:spcPct val="115000"/>
              </a:lnSpc>
              <a:spcBef>
                <a:spcPts val="1600"/>
              </a:spcBef>
              <a:spcAft>
                <a:spcPts val="0"/>
              </a:spcAft>
              <a:buClr>
                <a:schemeClr val="accent2"/>
              </a:buClr>
              <a:buSzPts val="1100"/>
              <a:buChar char="○"/>
              <a:defRPr>
                <a:solidFill>
                  <a:schemeClr val="accent2"/>
                </a:solidFill>
              </a:defRPr>
            </a:lvl2pPr>
            <a:lvl3pPr indent="-298450" lvl="2" marL="1371600" algn="l">
              <a:lnSpc>
                <a:spcPct val="115000"/>
              </a:lnSpc>
              <a:spcBef>
                <a:spcPts val="1600"/>
              </a:spcBef>
              <a:spcAft>
                <a:spcPts val="0"/>
              </a:spcAft>
              <a:buClr>
                <a:schemeClr val="accent2"/>
              </a:buClr>
              <a:buSzPts val="1100"/>
              <a:buChar char="■"/>
              <a:defRPr>
                <a:solidFill>
                  <a:schemeClr val="accent2"/>
                </a:solidFill>
              </a:defRPr>
            </a:lvl3pPr>
            <a:lvl4pPr indent="-298450" lvl="3" marL="1828800" algn="l">
              <a:lnSpc>
                <a:spcPct val="115000"/>
              </a:lnSpc>
              <a:spcBef>
                <a:spcPts val="1600"/>
              </a:spcBef>
              <a:spcAft>
                <a:spcPts val="0"/>
              </a:spcAft>
              <a:buClr>
                <a:schemeClr val="accent2"/>
              </a:buClr>
              <a:buSzPts val="1100"/>
              <a:buChar char="●"/>
              <a:defRPr>
                <a:solidFill>
                  <a:schemeClr val="accent2"/>
                </a:solidFill>
              </a:defRPr>
            </a:lvl4pPr>
            <a:lvl5pPr indent="-298450" lvl="4" marL="2286000" algn="l">
              <a:lnSpc>
                <a:spcPct val="115000"/>
              </a:lnSpc>
              <a:spcBef>
                <a:spcPts val="1600"/>
              </a:spcBef>
              <a:spcAft>
                <a:spcPts val="0"/>
              </a:spcAft>
              <a:buClr>
                <a:schemeClr val="accent2"/>
              </a:buClr>
              <a:buSzPts val="1100"/>
              <a:buChar char="○"/>
              <a:defRPr>
                <a:solidFill>
                  <a:schemeClr val="accent2"/>
                </a:solidFill>
              </a:defRPr>
            </a:lvl5pPr>
            <a:lvl6pPr indent="-298450" lvl="5" marL="2743200" algn="l">
              <a:lnSpc>
                <a:spcPct val="115000"/>
              </a:lnSpc>
              <a:spcBef>
                <a:spcPts val="1600"/>
              </a:spcBef>
              <a:spcAft>
                <a:spcPts val="0"/>
              </a:spcAft>
              <a:buClr>
                <a:schemeClr val="accent2"/>
              </a:buClr>
              <a:buSzPts val="1100"/>
              <a:buChar char="■"/>
              <a:defRPr>
                <a:solidFill>
                  <a:schemeClr val="accent2"/>
                </a:solidFill>
              </a:defRPr>
            </a:lvl6pPr>
            <a:lvl7pPr indent="-298450" lvl="6" marL="3200400" algn="l">
              <a:lnSpc>
                <a:spcPct val="115000"/>
              </a:lnSpc>
              <a:spcBef>
                <a:spcPts val="1600"/>
              </a:spcBef>
              <a:spcAft>
                <a:spcPts val="0"/>
              </a:spcAft>
              <a:buClr>
                <a:schemeClr val="accent2"/>
              </a:buClr>
              <a:buSzPts val="1100"/>
              <a:buChar char="●"/>
              <a:defRPr>
                <a:solidFill>
                  <a:schemeClr val="accent2"/>
                </a:solidFill>
              </a:defRPr>
            </a:lvl7pPr>
            <a:lvl8pPr indent="-298450" lvl="7" marL="3657600" algn="l">
              <a:lnSpc>
                <a:spcPct val="115000"/>
              </a:lnSpc>
              <a:spcBef>
                <a:spcPts val="1600"/>
              </a:spcBef>
              <a:spcAft>
                <a:spcPts val="0"/>
              </a:spcAft>
              <a:buClr>
                <a:schemeClr val="accent2"/>
              </a:buClr>
              <a:buSzPts val="1100"/>
              <a:buChar char="○"/>
              <a:defRPr>
                <a:solidFill>
                  <a:schemeClr val="accent2"/>
                </a:solidFill>
              </a:defRPr>
            </a:lvl8pPr>
            <a:lvl9pPr indent="-298450" lvl="8" marL="4114800" algn="l">
              <a:lnSpc>
                <a:spcPct val="115000"/>
              </a:lnSpc>
              <a:spcBef>
                <a:spcPts val="1600"/>
              </a:spcBef>
              <a:spcAft>
                <a:spcPts val="1600"/>
              </a:spcAft>
              <a:buClr>
                <a:schemeClr val="accent2"/>
              </a:buClr>
              <a:buSzPts val="1100"/>
              <a:buChar char="■"/>
              <a:defRPr>
                <a:solidFill>
                  <a:schemeClr val="accent2"/>
                </a:solidFill>
              </a:defRPr>
            </a:lvl9pPr>
          </a:lstStyle>
          <a:p/>
        </p:txBody>
      </p:sp>
      <p:sp>
        <p:nvSpPr>
          <p:cNvPr id="57" name="Google Shape;57;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 name="Shape 14"/>
        <p:cNvGrpSpPr/>
        <p:nvPr/>
      </p:nvGrpSpPr>
      <p:grpSpPr>
        <a:xfrm>
          <a:off x="0" y="0"/>
          <a:ext cx="0" cy="0"/>
          <a:chOff x="0" y="0"/>
          <a:chExt cx="0" cy="0"/>
        </a:xfrm>
      </p:grpSpPr>
      <p:sp>
        <p:nvSpPr>
          <p:cNvPr id="15" name="Google Shape;15;p1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16"/>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7" name="Google Shape;17;p16"/>
          <p:cNvSpPr txBox="1"/>
          <p:nvPr>
            <p:ph idx="1" type="body"/>
          </p:nvPr>
        </p:nvSpPr>
        <p:spPr>
          <a:xfrm>
            <a:off x="311700" y="1505700"/>
            <a:ext cx="3999900" cy="3076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8" name="Google Shape;18;p16"/>
          <p:cNvSpPr txBox="1"/>
          <p:nvPr>
            <p:ph idx="2" type="body"/>
          </p:nvPr>
        </p:nvSpPr>
        <p:spPr>
          <a:xfrm>
            <a:off x="4832400" y="1505700"/>
            <a:ext cx="3999900" cy="3076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9" name="Google Shape;19;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 name="Shape 20"/>
        <p:cNvGrpSpPr/>
        <p:nvPr/>
      </p:nvGrpSpPr>
      <p:grpSpPr>
        <a:xfrm>
          <a:off x="0" y="0"/>
          <a:ext cx="0" cy="0"/>
          <a:chOff x="0" y="0"/>
          <a:chExt cx="0" cy="0"/>
        </a:xfrm>
      </p:grpSpPr>
      <p:sp>
        <p:nvSpPr>
          <p:cNvPr id="21" name="Google Shape;21;p17"/>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17"/>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23" name="Google Shape;23;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24" name="Shape 24"/>
        <p:cNvGrpSpPr/>
        <p:nvPr/>
      </p:nvGrpSpPr>
      <p:grpSpPr>
        <a:xfrm>
          <a:off x="0" y="0"/>
          <a:ext cx="0" cy="0"/>
          <a:chOff x="0" y="0"/>
          <a:chExt cx="0" cy="0"/>
        </a:xfrm>
      </p:grpSpPr>
      <p:sp>
        <p:nvSpPr>
          <p:cNvPr id="25" name="Google Shape;25;p18"/>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26" name="Google Shape;26;p18"/>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27" name="Google Shape;27;p18"/>
          <p:cNvSpPr txBox="1"/>
          <p:nvPr>
            <p:ph type="title"/>
          </p:nvPr>
        </p:nvSpPr>
        <p:spPr>
          <a:xfrm>
            <a:off x="311700" y="539725"/>
            <a:ext cx="8520600" cy="128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28" name="Google Shape;28;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sp>
        <p:nvSpPr>
          <p:cNvPr id="30" name="Google Shape;30;p19"/>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19"/>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32" name="Google Shape;32;p19"/>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33" name="Google Shape;33;p19"/>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34" name="Google Shape;34;p19"/>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5" name="Google Shape;35;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20"/>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20"/>
          <p:cNvSpPr txBox="1"/>
          <p:nvPr>
            <p:ph type="title"/>
          </p:nvPr>
        </p:nvSpPr>
        <p:spPr>
          <a:xfrm>
            <a:off x="311725" y="500925"/>
            <a:ext cx="3127500" cy="1829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39" name="Google Shape;39;p20"/>
          <p:cNvSpPr txBox="1"/>
          <p:nvPr>
            <p:ph idx="1" type="body"/>
          </p:nvPr>
        </p:nvSpPr>
        <p:spPr>
          <a:xfrm>
            <a:off x="311700" y="2390650"/>
            <a:ext cx="3127500" cy="229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accent2"/>
              </a:buClr>
              <a:buSzPts val="1300"/>
              <a:buChar char="●"/>
              <a:defRPr>
                <a:solidFill>
                  <a:schemeClr val="accent2"/>
                </a:solidFill>
              </a:defRPr>
            </a:lvl1pPr>
            <a:lvl2pPr indent="-298450" lvl="1" marL="914400" algn="l">
              <a:lnSpc>
                <a:spcPct val="115000"/>
              </a:lnSpc>
              <a:spcBef>
                <a:spcPts val="1600"/>
              </a:spcBef>
              <a:spcAft>
                <a:spcPts val="0"/>
              </a:spcAft>
              <a:buClr>
                <a:schemeClr val="accent2"/>
              </a:buClr>
              <a:buSzPts val="1100"/>
              <a:buChar char="○"/>
              <a:defRPr>
                <a:solidFill>
                  <a:schemeClr val="accent2"/>
                </a:solidFill>
              </a:defRPr>
            </a:lvl2pPr>
            <a:lvl3pPr indent="-298450" lvl="2" marL="1371600" algn="l">
              <a:lnSpc>
                <a:spcPct val="115000"/>
              </a:lnSpc>
              <a:spcBef>
                <a:spcPts val="1600"/>
              </a:spcBef>
              <a:spcAft>
                <a:spcPts val="0"/>
              </a:spcAft>
              <a:buClr>
                <a:schemeClr val="accent2"/>
              </a:buClr>
              <a:buSzPts val="1100"/>
              <a:buChar char="■"/>
              <a:defRPr>
                <a:solidFill>
                  <a:schemeClr val="accent2"/>
                </a:solidFill>
              </a:defRPr>
            </a:lvl3pPr>
            <a:lvl4pPr indent="-298450" lvl="3" marL="1828800" algn="l">
              <a:lnSpc>
                <a:spcPct val="115000"/>
              </a:lnSpc>
              <a:spcBef>
                <a:spcPts val="1600"/>
              </a:spcBef>
              <a:spcAft>
                <a:spcPts val="0"/>
              </a:spcAft>
              <a:buClr>
                <a:schemeClr val="accent2"/>
              </a:buClr>
              <a:buSzPts val="1100"/>
              <a:buChar char="●"/>
              <a:defRPr>
                <a:solidFill>
                  <a:schemeClr val="accent2"/>
                </a:solidFill>
              </a:defRPr>
            </a:lvl4pPr>
            <a:lvl5pPr indent="-298450" lvl="4" marL="2286000" algn="l">
              <a:lnSpc>
                <a:spcPct val="115000"/>
              </a:lnSpc>
              <a:spcBef>
                <a:spcPts val="1600"/>
              </a:spcBef>
              <a:spcAft>
                <a:spcPts val="0"/>
              </a:spcAft>
              <a:buClr>
                <a:schemeClr val="accent2"/>
              </a:buClr>
              <a:buSzPts val="1100"/>
              <a:buChar char="○"/>
              <a:defRPr>
                <a:solidFill>
                  <a:schemeClr val="accent2"/>
                </a:solidFill>
              </a:defRPr>
            </a:lvl5pPr>
            <a:lvl6pPr indent="-298450" lvl="5" marL="2743200" algn="l">
              <a:lnSpc>
                <a:spcPct val="115000"/>
              </a:lnSpc>
              <a:spcBef>
                <a:spcPts val="1600"/>
              </a:spcBef>
              <a:spcAft>
                <a:spcPts val="0"/>
              </a:spcAft>
              <a:buClr>
                <a:schemeClr val="accent2"/>
              </a:buClr>
              <a:buSzPts val="1100"/>
              <a:buChar char="■"/>
              <a:defRPr>
                <a:solidFill>
                  <a:schemeClr val="accent2"/>
                </a:solidFill>
              </a:defRPr>
            </a:lvl6pPr>
            <a:lvl7pPr indent="-298450" lvl="6" marL="3200400" algn="l">
              <a:lnSpc>
                <a:spcPct val="115000"/>
              </a:lnSpc>
              <a:spcBef>
                <a:spcPts val="1600"/>
              </a:spcBef>
              <a:spcAft>
                <a:spcPts val="0"/>
              </a:spcAft>
              <a:buClr>
                <a:schemeClr val="accent2"/>
              </a:buClr>
              <a:buSzPts val="1100"/>
              <a:buChar char="●"/>
              <a:defRPr>
                <a:solidFill>
                  <a:schemeClr val="accent2"/>
                </a:solidFill>
              </a:defRPr>
            </a:lvl7pPr>
            <a:lvl8pPr indent="-298450" lvl="7" marL="3657600" algn="l">
              <a:lnSpc>
                <a:spcPct val="115000"/>
              </a:lnSpc>
              <a:spcBef>
                <a:spcPts val="1600"/>
              </a:spcBef>
              <a:spcAft>
                <a:spcPts val="0"/>
              </a:spcAft>
              <a:buClr>
                <a:schemeClr val="accent2"/>
              </a:buClr>
              <a:buSzPts val="1100"/>
              <a:buChar char="○"/>
              <a:defRPr>
                <a:solidFill>
                  <a:schemeClr val="accent2"/>
                </a:solidFill>
              </a:defRPr>
            </a:lvl8pPr>
            <a:lvl9pPr indent="-298450" lvl="8" marL="4114800" algn="l">
              <a:lnSpc>
                <a:spcPct val="115000"/>
              </a:lnSpc>
              <a:spcBef>
                <a:spcPts val="1600"/>
              </a:spcBef>
              <a:spcAft>
                <a:spcPts val="1600"/>
              </a:spcAft>
              <a:buClr>
                <a:schemeClr val="accent2"/>
              </a:buClr>
              <a:buSzPts val="1100"/>
              <a:buChar char="■"/>
              <a:defRPr>
                <a:solidFill>
                  <a:schemeClr val="accent2"/>
                </a:solidFill>
              </a:defRPr>
            </a:lvl9pPr>
          </a:lstStyle>
          <a:p/>
        </p:txBody>
      </p:sp>
      <p:sp>
        <p:nvSpPr>
          <p:cNvPr id="40" name="Google Shape;40;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21"/>
          <p:cNvSpPr txBox="1"/>
          <p:nvPr>
            <p:ph type="title"/>
          </p:nvPr>
        </p:nvSpPr>
        <p:spPr>
          <a:xfrm>
            <a:off x="311675" y="798600"/>
            <a:ext cx="6247800" cy="3546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43" name="Google Shape;43;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22"/>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2"/>
          <p:cNvSpPr txBox="1"/>
          <p:nvPr>
            <p:ph type="title"/>
          </p:nvPr>
        </p:nvSpPr>
        <p:spPr>
          <a:xfrm>
            <a:off x="311300" y="500925"/>
            <a:ext cx="3704400" cy="204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47" name="Google Shape;47;p22"/>
          <p:cNvSpPr txBox="1"/>
          <p:nvPr>
            <p:ph idx="1" type="subTitle"/>
          </p:nvPr>
        </p:nvSpPr>
        <p:spPr>
          <a:xfrm>
            <a:off x="304800" y="2626725"/>
            <a:ext cx="3704400" cy="92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1600"/>
              <a:buNone/>
              <a:defRPr sz="1600">
                <a:solidFill>
                  <a:schemeClr val="accent2"/>
                </a:solidFill>
              </a:defRPr>
            </a:lvl1pPr>
            <a:lvl2pPr lvl="1" algn="l">
              <a:lnSpc>
                <a:spcPct val="100000"/>
              </a:lnSpc>
              <a:spcBef>
                <a:spcPts val="0"/>
              </a:spcBef>
              <a:spcAft>
                <a:spcPts val="0"/>
              </a:spcAft>
              <a:buClr>
                <a:schemeClr val="accent2"/>
              </a:buClr>
              <a:buSzPts val="1600"/>
              <a:buNone/>
              <a:defRPr sz="1600">
                <a:solidFill>
                  <a:schemeClr val="accent2"/>
                </a:solidFill>
              </a:defRPr>
            </a:lvl2pPr>
            <a:lvl3pPr lvl="2" algn="l">
              <a:lnSpc>
                <a:spcPct val="100000"/>
              </a:lnSpc>
              <a:spcBef>
                <a:spcPts val="0"/>
              </a:spcBef>
              <a:spcAft>
                <a:spcPts val="0"/>
              </a:spcAft>
              <a:buClr>
                <a:schemeClr val="accent2"/>
              </a:buClr>
              <a:buSzPts val="1600"/>
              <a:buNone/>
              <a:defRPr sz="1600">
                <a:solidFill>
                  <a:schemeClr val="accent2"/>
                </a:solidFill>
              </a:defRPr>
            </a:lvl3pPr>
            <a:lvl4pPr lvl="3" algn="l">
              <a:lnSpc>
                <a:spcPct val="100000"/>
              </a:lnSpc>
              <a:spcBef>
                <a:spcPts val="0"/>
              </a:spcBef>
              <a:spcAft>
                <a:spcPts val="0"/>
              </a:spcAft>
              <a:buClr>
                <a:schemeClr val="accent2"/>
              </a:buClr>
              <a:buSzPts val="1600"/>
              <a:buNone/>
              <a:defRPr sz="1600">
                <a:solidFill>
                  <a:schemeClr val="accent2"/>
                </a:solidFill>
              </a:defRPr>
            </a:lvl4pPr>
            <a:lvl5pPr lvl="4" algn="l">
              <a:lnSpc>
                <a:spcPct val="100000"/>
              </a:lnSpc>
              <a:spcBef>
                <a:spcPts val="0"/>
              </a:spcBef>
              <a:spcAft>
                <a:spcPts val="0"/>
              </a:spcAft>
              <a:buClr>
                <a:schemeClr val="accent2"/>
              </a:buClr>
              <a:buSzPts val="1600"/>
              <a:buNone/>
              <a:defRPr sz="1600">
                <a:solidFill>
                  <a:schemeClr val="accent2"/>
                </a:solidFill>
              </a:defRPr>
            </a:lvl5pPr>
            <a:lvl6pPr lvl="5" algn="l">
              <a:lnSpc>
                <a:spcPct val="100000"/>
              </a:lnSpc>
              <a:spcBef>
                <a:spcPts val="0"/>
              </a:spcBef>
              <a:spcAft>
                <a:spcPts val="0"/>
              </a:spcAft>
              <a:buClr>
                <a:schemeClr val="accent2"/>
              </a:buClr>
              <a:buSzPts val="1600"/>
              <a:buNone/>
              <a:defRPr sz="1600">
                <a:solidFill>
                  <a:schemeClr val="accent2"/>
                </a:solidFill>
              </a:defRPr>
            </a:lvl6pPr>
            <a:lvl7pPr lvl="6" algn="l">
              <a:lnSpc>
                <a:spcPct val="100000"/>
              </a:lnSpc>
              <a:spcBef>
                <a:spcPts val="0"/>
              </a:spcBef>
              <a:spcAft>
                <a:spcPts val="0"/>
              </a:spcAft>
              <a:buClr>
                <a:schemeClr val="accent2"/>
              </a:buClr>
              <a:buSzPts val="1600"/>
              <a:buNone/>
              <a:defRPr sz="1600">
                <a:solidFill>
                  <a:schemeClr val="accent2"/>
                </a:solidFill>
              </a:defRPr>
            </a:lvl7pPr>
            <a:lvl8pPr lvl="7" algn="l">
              <a:lnSpc>
                <a:spcPct val="100000"/>
              </a:lnSpc>
              <a:spcBef>
                <a:spcPts val="0"/>
              </a:spcBef>
              <a:spcAft>
                <a:spcPts val="0"/>
              </a:spcAft>
              <a:buClr>
                <a:schemeClr val="accent2"/>
              </a:buClr>
              <a:buSzPts val="1600"/>
              <a:buNone/>
              <a:defRPr sz="1600">
                <a:solidFill>
                  <a:schemeClr val="accent2"/>
                </a:solidFill>
              </a:defRPr>
            </a:lvl8pPr>
            <a:lvl9pPr lvl="8" algn="l">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22"/>
          <p:cNvSpPr txBox="1"/>
          <p:nvPr>
            <p:ph idx="2" type="body"/>
          </p:nvPr>
        </p:nvSpPr>
        <p:spPr>
          <a:xfrm>
            <a:off x="4879025" y="500925"/>
            <a:ext cx="3954000" cy="4111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49" name="Google Shape;49;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23"/>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23"/>
          <p:cNvSpPr txBox="1"/>
          <p:nvPr>
            <p:ph idx="1" type="body"/>
          </p:nvPr>
        </p:nvSpPr>
        <p:spPr>
          <a:xfrm>
            <a:off x="311700" y="4521400"/>
            <a:ext cx="7979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1pPr>
            <a:lvl2pPr lvl="1"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2pPr>
            <a:lvl3pPr lvl="2"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3pPr>
            <a:lvl4pPr lvl="3"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4pPr>
            <a:lvl5pPr lvl="4"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5pPr>
            <a:lvl6pPr lvl="5"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6pPr>
            <a:lvl7pPr lvl="6"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7pPr>
            <a:lvl8pPr lvl="7"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8pPr>
            <a:lvl9pPr lvl="8"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9pPr>
          </a:lstStyle>
          <a:p/>
        </p:txBody>
      </p:sp>
      <p:sp>
        <p:nvSpPr>
          <p:cNvPr id="7" name="Google Shape;7;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dk2"/>
              </a:buClr>
              <a:buSzPts val="1300"/>
              <a:buFont typeface="Roboto"/>
              <a:buChar char="●"/>
              <a:defRPr b="0" i="0" sz="1300" u="none" cap="none" strike="noStrike">
                <a:solidFill>
                  <a:schemeClr val="dk2"/>
                </a:solidFill>
                <a:latin typeface="Roboto"/>
                <a:ea typeface="Roboto"/>
                <a:cs typeface="Roboto"/>
                <a:sym typeface="Roboto"/>
              </a:defRPr>
            </a:lvl1pPr>
            <a:lvl2pPr indent="-298450" lvl="1" marL="914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2pPr>
            <a:lvl3pPr indent="-298450" lvl="2" marL="1371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3pPr>
            <a:lvl4pPr indent="-298450" lvl="3" marL="18288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4pPr>
            <a:lvl5pPr indent="-298450" lvl="4" marL="22860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5pPr>
            <a:lvl6pPr indent="-298450" lvl="5" marL="27432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6pPr>
            <a:lvl7pPr indent="-298450" lvl="6" marL="3200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7pPr>
            <a:lvl8pPr indent="-298450" lvl="7" marL="3657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8pPr>
            <a:lvl9pPr indent="-298450" lvl="8" marL="4114800" marR="0" rtl="0" algn="l">
              <a:lnSpc>
                <a:spcPct val="115000"/>
              </a:lnSpc>
              <a:spcBef>
                <a:spcPts val="1600"/>
              </a:spcBef>
              <a:spcAft>
                <a:spcPts val="1600"/>
              </a:spcAft>
              <a:buClr>
                <a:schemeClr val="dk2"/>
              </a:buClr>
              <a:buSzPts val="1100"/>
              <a:buFont typeface="Roboto"/>
              <a:buChar char="■"/>
              <a:defRPr b="0" i="0" sz="1100" u="none" cap="none" strike="noStrike">
                <a:solidFill>
                  <a:schemeClr val="dk2"/>
                </a:solidFill>
                <a:latin typeface="Roboto"/>
                <a:ea typeface="Roboto"/>
                <a:cs typeface="Roboto"/>
                <a:sym typeface="Roboto"/>
              </a:defRPr>
            </a:lvl9pPr>
          </a:lstStyle>
          <a:p/>
        </p:txBody>
      </p:sp>
      <p:sp>
        <p:nvSpPr>
          <p:cNvPr id="8" name="Google Shape;8;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4.png"/><Relationship Id="rId6" Type="http://schemas.openxmlformats.org/officeDocument/2006/relationships/image" Target="../media/image8.png"/><Relationship Id="rId7"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13.png"/><Relationship Id="rId6" Type="http://schemas.openxmlformats.org/officeDocument/2006/relationships/image" Target="../media/image21.png"/><Relationship Id="rId7"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1.png"/><Relationship Id="rId5" Type="http://schemas.openxmlformats.org/officeDocument/2006/relationships/image" Target="../media/image10.png"/><Relationship Id="rId6" Type="http://schemas.openxmlformats.org/officeDocument/2006/relationships/image" Target="../media/image19.png"/><Relationship Id="rId7" Type="http://schemas.openxmlformats.org/officeDocument/2006/relationships/image" Target="../media/image24.png"/><Relationship Id="rId8"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25.png"/><Relationship Id="rId5"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27.png"/><Relationship Id="rId5"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meet.google.com/linkredirect?authuser=0&amp;dest=https%3A%2F%2Fieeexplore.ieee.org%2Fdocument%2F4279857" TargetMode="External"/><Relationship Id="rId4" Type="http://schemas.openxmlformats.org/officeDocument/2006/relationships/hyperlink" Target="https://ieeexplore.ieee.org/abstract/document/7823494" TargetMode="External"/><Relationship Id="rId10" Type="http://schemas.openxmlformats.org/officeDocument/2006/relationships/hyperlink" Target="https://meet.google.com/linkredirect?authuser=0&amp;dest=https%3A%2F%2Fieeexplore.ieee.org%2Fdocument%2F6804816" TargetMode="External"/><Relationship Id="rId9" Type="http://schemas.openxmlformats.org/officeDocument/2006/relationships/hyperlink" Target="https://meet.google.com/linkredirect?authuser=0&amp;dest=https%3A%2F%2Fieeexplore.ieee.org%2Fdocument%2F7053577" TargetMode="External"/><Relationship Id="rId5" Type="http://schemas.openxmlformats.org/officeDocument/2006/relationships/hyperlink" Target="https://ieeexplore.ieee.org/document/8587004" TargetMode="External"/><Relationship Id="rId6" Type="http://schemas.openxmlformats.org/officeDocument/2006/relationships/hyperlink" Target="https://ieeexplore.ieee.org/document/8587004" TargetMode="External"/><Relationship Id="rId7" Type="http://schemas.openxmlformats.org/officeDocument/2006/relationships/hyperlink" Target="https://www.skubana.com/blog/warehouse-optimization#:~:text=Importance%20of%20Warehouse%20Optimization,-Inventory%20management&amp;text=Prioritizing%20efficiency%20ensures%20timely%20order,a%20productive%20and%20profitable%20environment." TargetMode="External"/><Relationship Id="rId8" Type="http://schemas.openxmlformats.org/officeDocument/2006/relationships/hyperlink" Target="https://meet.google.com/linkredirect?authuser=0&amp;dest=https%3A%2F%2Fieeexplore.ieee.org%2Fdocument%2F8343688"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ieeexplore.ieee.org/abstract/document/7823494" TargetMode="External"/><Relationship Id="rId4" Type="http://schemas.openxmlformats.org/officeDocument/2006/relationships/hyperlink" Target="https://ieeexplore.ieee.org/document/7053577" TargetMode="External"/><Relationship Id="rId5" Type="http://schemas.openxmlformats.org/officeDocument/2006/relationships/hyperlink" Target="https://ieeexplore.ieee.org/document/6804816"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
          <p:cNvSpPr txBox="1"/>
          <p:nvPr>
            <p:ph type="ctrTitle"/>
          </p:nvPr>
        </p:nvSpPr>
        <p:spPr>
          <a:xfrm>
            <a:off x="311700" y="164300"/>
            <a:ext cx="8520600" cy="1604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2700">
                <a:solidFill>
                  <a:schemeClr val="lt1"/>
                </a:solidFill>
                <a:latin typeface="Roboto"/>
                <a:ea typeface="Roboto"/>
                <a:cs typeface="Roboto"/>
                <a:sym typeface="Roboto"/>
              </a:rPr>
              <a:t> Entrepôt  Optimisé –  A Pocket WMS</a:t>
            </a:r>
            <a:endParaRPr/>
          </a:p>
          <a:p>
            <a:pPr indent="0" lvl="0" marL="0" rtl="0" algn="ctr">
              <a:spcBef>
                <a:spcPts val="0"/>
              </a:spcBef>
              <a:spcAft>
                <a:spcPts val="0"/>
              </a:spcAft>
              <a:buNone/>
            </a:pPr>
            <a:r>
              <a:rPr lang="en" sz="3400">
                <a:solidFill>
                  <a:srgbClr val="0C343D"/>
                </a:solidFill>
                <a:latin typeface="Roboto"/>
                <a:ea typeface="Roboto"/>
                <a:cs typeface="Roboto"/>
                <a:sym typeface="Roboto"/>
              </a:rPr>
              <a:t>Entrepôt  Optimisé – Storage Optimizer</a:t>
            </a:r>
            <a:endParaRPr sz="3400">
              <a:solidFill>
                <a:srgbClr val="0C343D"/>
              </a:solidFill>
              <a:latin typeface="Roboto"/>
              <a:ea typeface="Roboto"/>
              <a:cs typeface="Roboto"/>
              <a:sym typeface="Roboto"/>
            </a:endParaRPr>
          </a:p>
          <a:p>
            <a:pPr indent="0" lvl="0" marL="0" rtl="0" algn="ctr">
              <a:spcBef>
                <a:spcPts val="0"/>
              </a:spcBef>
              <a:spcAft>
                <a:spcPts val="0"/>
              </a:spcAft>
              <a:buNone/>
            </a:pPr>
            <a:r>
              <a:rPr lang="en" sz="3300">
                <a:solidFill>
                  <a:srgbClr val="0C343D"/>
                </a:solidFill>
                <a:latin typeface="Roboto"/>
                <a:ea typeface="Roboto"/>
                <a:cs typeface="Roboto"/>
                <a:sym typeface="Roboto"/>
              </a:rPr>
              <a:t>Industry</a:t>
            </a:r>
            <a:endParaRPr sz="3300">
              <a:solidFill>
                <a:srgbClr val="0C343D"/>
              </a:solidFill>
              <a:latin typeface="Roboto"/>
              <a:ea typeface="Roboto"/>
              <a:cs typeface="Roboto"/>
              <a:sym typeface="Roboto"/>
            </a:endParaRPr>
          </a:p>
        </p:txBody>
      </p:sp>
      <p:sp>
        <p:nvSpPr>
          <p:cNvPr id="65" name="Google Shape;65;p1"/>
          <p:cNvSpPr txBox="1"/>
          <p:nvPr>
            <p:ph idx="1" type="subTitle"/>
          </p:nvPr>
        </p:nvSpPr>
        <p:spPr>
          <a:xfrm>
            <a:off x="228750" y="1878550"/>
            <a:ext cx="4797000" cy="73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b="1" lang="en" sz="1900">
                <a:solidFill>
                  <a:schemeClr val="accent1"/>
                </a:solidFill>
              </a:rPr>
              <a:t>Project Mentor : </a:t>
            </a:r>
            <a:r>
              <a:rPr b="1" lang="en" sz="1700">
                <a:solidFill>
                  <a:schemeClr val="accent1"/>
                </a:solidFill>
                <a:highlight>
                  <a:srgbClr val="FFFFFF"/>
                </a:highlight>
              </a:rPr>
              <a:t>Dr. Mrs. Gresha S Bhatia</a:t>
            </a:r>
            <a:endParaRPr b="1" sz="1900">
              <a:solidFill>
                <a:schemeClr val="accent1"/>
              </a:solidFill>
            </a:endParaRPr>
          </a:p>
        </p:txBody>
      </p:sp>
      <p:pic>
        <p:nvPicPr>
          <p:cNvPr id="66" name="Google Shape;66;p1"/>
          <p:cNvPicPr preferRelativeResize="0"/>
          <p:nvPr/>
        </p:nvPicPr>
        <p:blipFill rotWithShape="1">
          <a:blip r:embed="rId3">
            <a:alphaModFix/>
          </a:blip>
          <a:srcRect b="0" l="0" r="0" t="0"/>
          <a:stretch/>
        </p:blipFill>
        <p:spPr>
          <a:xfrm>
            <a:off x="4211900" y="2973475"/>
            <a:ext cx="931600" cy="1504100"/>
          </a:xfrm>
          <a:prstGeom prst="rect">
            <a:avLst/>
          </a:prstGeom>
          <a:noFill/>
          <a:ln>
            <a:noFill/>
          </a:ln>
        </p:spPr>
      </p:pic>
      <p:sp>
        <p:nvSpPr>
          <p:cNvPr id="67" name="Google Shape;67;p1"/>
          <p:cNvSpPr txBox="1"/>
          <p:nvPr/>
        </p:nvSpPr>
        <p:spPr>
          <a:xfrm>
            <a:off x="5608375" y="3639300"/>
            <a:ext cx="3480900" cy="150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3F3F3"/>
                </a:solidFill>
                <a:latin typeface="Arial"/>
                <a:ea typeface="Arial"/>
                <a:cs typeface="Arial"/>
                <a:sym typeface="Arial"/>
              </a:rPr>
              <a:t>Group Number</a:t>
            </a:r>
            <a:r>
              <a:rPr b="0" i="0" lang="en" sz="1400" u="none" cap="none" strike="noStrike">
                <a:solidFill>
                  <a:srgbClr val="F3F3F3"/>
                </a:solidFill>
                <a:latin typeface="Arial"/>
                <a:ea typeface="Arial"/>
                <a:cs typeface="Arial"/>
                <a:sym typeface="Arial"/>
              </a:rPr>
              <a:t> : 06</a:t>
            </a:r>
            <a:endParaRPr b="0" i="0" sz="1400" u="none" cap="none" strike="noStrike">
              <a:solidFill>
                <a:srgbClr val="F3F3F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3F3F3"/>
                </a:solidFill>
                <a:latin typeface="Arial"/>
                <a:ea typeface="Arial"/>
                <a:cs typeface="Arial"/>
                <a:sym typeface="Arial"/>
              </a:rPr>
              <a:t>Group Members</a:t>
            </a:r>
            <a:r>
              <a:rPr b="0" i="0" lang="en" sz="1400" u="none" cap="none" strike="noStrike">
                <a:solidFill>
                  <a:srgbClr val="F3F3F3"/>
                </a:solidFill>
                <a:latin typeface="Arial"/>
                <a:ea typeface="Arial"/>
                <a:cs typeface="Arial"/>
                <a:sym typeface="Arial"/>
              </a:rPr>
              <a:t> : Riddhi Khole </a:t>
            </a:r>
            <a:r>
              <a:rPr lang="en">
                <a:solidFill>
                  <a:srgbClr val="F3F3F3"/>
                </a:solidFill>
              </a:rPr>
              <a:t>(30)</a:t>
            </a:r>
            <a:endParaRPr b="0" i="0" sz="1400" u="none" cap="none" strike="noStrike">
              <a:solidFill>
                <a:srgbClr val="F3F3F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lang="en">
                <a:solidFill>
                  <a:srgbClr val="F3F3F3"/>
                </a:solidFill>
              </a:rPr>
              <a:t>			   Sakshee Sawant (51)</a:t>
            </a:r>
            <a:endParaRPr>
              <a:solidFill>
                <a:srgbClr val="F3F3F3"/>
              </a:solidFill>
            </a:endParaRPr>
          </a:p>
          <a:p>
            <a:pPr indent="0" lvl="0" marL="0" marR="0" rtl="0" algn="l">
              <a:lnSpc>
                <a:spcPct val="100000"/>
              </a:lnSpc>
              <a:spcBef>
                <a:spcPts val="0"/>
              </a:spcBef>
              <a:spcAft>
                <a:spcPts val="0"/>
              </a:spcAft>
              <a:buClr>
                <a:srgbClr val="000000"/>
              </a:buClr>
              <a:buSzPts val="1400"/>
              <a:buFont typeface="Arial"/>
              <a:buNone/>
            </a:pPr>
            <a:r>
              <a:rPr lang="en">
                <a:solidFill>
                  <a:srgbClr val="F3F3F3"/>
                </a:solidFill>
              </a:rPr>
              <a:t>			   Srishti Vazirani (66)</a:t>
            </a:r>
            <a:endParaRPr>
              <a:solidFill>
                <a:srgbClr val="F3F3F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gc366c3fc79_1_0"/>
          <p:cNvSpPr txBox="1"/>
          <p:nvPr>
            <p:ph type="title"/>
          </p:nvPr>
        </p:nvSpPr>
        <p:spPr>
          <a:xfrm>
            <a:off x="311700" y="47727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2800"/>
              <a:buFont typeface="Arial"/>
              <a:buNone/>
            </a:pPr>
            <a:r>
              <a:rPr lang="en"/>
              <a:t>Methodology Employed</a:t>
            </a:r>
            <a:endParaRPr/>
          </a:p>
        </p:txBody>
      </p:sp>
      <p:sp>
        <p:nvSpPr>
          <p:cNvPr id="125" name="Google Shape;125;gc366c3fc79_1_0"/>
          <p:cNvSpPr txBox="1"/>
          <p:nvPr>
            <p:ph idx="1" type="body"/>
          </p:nvPr>
        </p:nvSpPr>
        <p:spPr>
          <a:xfrm>
            <a:off x="106425" y="1324300"/>
            <a:ext cx="4838700" cy="38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highlight>
                  <a:srgbClr val="FFFFFF"/>
                </a:highlight>
                <a:latin typeface="Arial"/>
                <a:ea typeface="Arial"/>
                <a:cs typeface="Arial"/>
                <a:sym typeface="Arial"/>
              </a:rPr>
              <a:t> </a:t>
            </a:r>
            <a:endParaRPr sz="140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rPr b="1" lang="en" sz="1400">
                <a:solidFill>
                  <a:schemeClr val="accent1"/>
                </a:solidFill>
                <a:highlight>
                  <a:srgbClr val="FFFFFF"/>
                </a:highlight>
                <a:latin typeface="Verdana"/>
                <a:ea typeface="Verdana"/>
                <a:cs typeface="Verdana"/>
                <a:sym typeface="Verdana"/>
              </a:rPr>
              <a:t>Receiving </a:t>
            </a:r>
            <a:r>
              <a:rPr b="1" lang="en" sz="1400">
                <a:solidFill>
                  <a:schemeClr val="accent1"/>
                </a:solidFill>
                <a:highlight>
                  <a:srgbClr val="FFFFFF"/>
                </a:highlight>
                <a:latin typeface="Verdana"/>
                <a:ea typeface="Verdana"/>
                <a:cs typeface="Verdana"/>
                <a:sym typeface="Verdana"/>
              </a:rPr>
              <a:t>and Inspection:</a:t>
            </a:r>
            <a:endParaRPr b="1" sz="1400">
              <a:solidFill>
                <a:schemeClr val="accent1"/>
              </a:solidFill>
              <a:highlight>
                <a:srgbClr val="FFFFFF"/>
              </a:highlight>
              <a:latin typeface="Verdana"/>
              <a:ea typeface="Verdana"/>
              <a:cs typeface="Verdana"/>
              <a:sym typeface="Verdana"/>
            </a:endParaRPr>
          </a:p>
          <a:p>
            <a:pPr indent="0" lvl="0" marL="0" rtl="0" algn="l">
              <a:spcBef>
                <a:spcPts val="0"/>
              </a:spcBef>
              <a:spcAft>
                <a:spcPts val="0"/>
              </a:spcAft>
              <a:buNone/>
            </a:pPr>
            <a:r>
              <a:t/>
            </a:r>
            <a:endParaRPr b="1" sz="1400">
              <a:solidFill>
                <a:schemeClr val="accent1"/>
              </a:solidFill>
              <a:highlight>
                <a:srgbClr val="FFFFFF"/>
              </a:highlight>
              <a:latin typeface="Verdana"/>
              <a:ea typeface="Verdana"/>
              <a:cs typeface="Verdana"/>
              <a:sym typeface="Verdana"/>
            </a:endParaRPr>
          </a:p>
          <a:p>
            <a:pPr indent="-317500" lvl="0" marL="457200" rtl="0" algn="l">
              <a:spcBef>
                <a:spcPts val="0"/>
              </a:spcBef>
              <a:spcAft>
                <a:spcPts val="0"/>
              </a:spcAft>
              <a:buClr>
                <a:schemeClr val="accent1"/>
              </a:buClr>
              <a:buSzPts val="1400"/>
              <a:buFont typeface="Verdana"/>
              <a:buChar char="❏"/>
            </a:pPr>
            <a:r>
              <a:rPr lang="en" sz="1400">
                <a:solidFill>
                  <a:schemeClr val="accent1"/>
                </a:solidFill>
                <a:highlight>
                  <a:srgbClr val="FFFFFF"/>
                </a:highlight>
                <a:latin typeface="Verdana"/>
                <a:ea typeface="Verdana"/>
                <a:cs typeface="Verdana"/>
                <a:sym typeface="Verdana"/>
              </a:rPr>
              <a:t>Manages receiving/staging area</a:t>
            </a:r>
            <a:endParaRPr sz="1400">
              <a:solidFill>
                <a:schemeClr val="accent1"/>
              </a:solidFill>
              <a:highlight>
                <a:srgbClr val="FFFFFF"/>
              </a:highlight>
              <a:latin typeface="Verdana"/>
              <a:ea typeface="Verdana"/>
              <a:cs typeface="Verdana"/>
              <a:sym typeface="Verdana"/>
            </a:endParaRPr>
          </a:p>
          <a:p>
            <a:pPr indent="-317500" lvl="0" marL="457200" rtl="0" algn="l">
              <a:spcBef>
                <a:spcPts val="0"/>
              </a:spcBef>
              <a:spcAft>
                <a:spcPts val="0"/>
              </a:spcAft>
              <a:buClr>
                <a:schemeClr val="accent1"/>
              </a:buClr>
              <a:buSzPts val="1400"/>
              <a:buFont typeface="Verdana"/>
              <a:buChar char="❏"/>
            </a:pPr>
            <a:r>
              <a:rPr lang="en" sz="1400">
                <a:solidFill>
                  <a:schemeClr val="accent1"/>
                </a:solidFill>
                <a:highlight>
                  <a:srgbClr val="FFFFFF"/>
                </a:highlight>
                <a:latin typeface="Verdana"/>
                <a:ea typeface="Verdana"/>
                <a:cs typeface="Verdana"/>
                <a:sym typeface="Verdana"/>
              </a:rPr>
              <a:t>Classify products into categories according to relative profit obtained</a:t>
            </a:r>
            <a:endParaRPr sz="1400">
              <a:solidFill>
                <a:schemeClr val="accent1"/>
              </a:solidFill>
              <a:highlight>
                <a:srgbClr val="FFFFFF"/>
              </a:highlight>
              <a:latin typeface="Verdana"/>
              <a:ea typeface="Verdana"/>
              <a:cs typeface="Verdana"/>
              <a:sym typeface="Verdana"/>
            </a:endParaRPr>
          </a:p>
          <a:p>
            <a:pPr indent="-317500" lvl="0" marL="457200" rtl="0" algn="l">
              <a:spcBef>
                <a:spcPts val="0"/>
              </a:spcBef>
              <a:spcAft>
                <a:spcPts val="0"/>
              </a:spcAft>
              <a:buClr>
                <a:schemeClr val="accent1"/>
              </a:buClr>
              <a:buSzPts val="1400"/>
              <a:buFont typeface="Verdana"/>
              <a:buChar char="❏"/>
            </a:pPr>
            <a:r>
              <a:rPr lang="en" sz="1400">
                <a:solidFill>
                  <a:schemeClr val="accent1"/>
                </a:solidFill>
                <a:highlight>
                  <a:srgbClr val="FFFFFF"/>
                </a:highlight>
                <a:latin typeface="Verdana"/>
                <a:ea typeface="Verdana"/>
                <a:cs typeface="Verdana"/>
                <a:sym typeface="Verdana"/>
              </a:rPr>
              <a:t>Allocate most accessible aisles category-wise to reduce allocation and picking distance</a:t>
            </a:r>
            <a:endParaRPr sz="1400">
              <a:solidFill>
                <a:schemeClr val="accent1"/>
              </a:solidFill>
              <a:highlight>
                <a:srgbClr val="FFFFFF"/>
              </a:highlight>
              <a:latin typeface="Verdana"/>
              <a:ea typeface="Verdana"/>
              <a:cs typeface="Verdana"/>
              <a:sym typeface="Verdana"/>
            </a:endParaRPr>
          </a:p>
          <a:p>
            <a:pPr indent="-317500" lvl="0" marL="457200" rtl="0" algn="l">
              <a:spcBef>
                <a:spcPts val="0"/>
              </a:spcBef>
              <a:spcAft>
                <a:spcPts val="0"/>
              </a:spcAft>
              <a:buClr>
                <a:schemeClr val="accent1"/>
              </a:buClr>
              <a:buSzPts val="1400"/>
              <a:buFont typeface="Verdana"/>
              <a:buChar char="❏"/>
            </a:pPr>
            <a:r>
              <a:rPr lang="en" sz="1400">
                <a:solidFill>
                  <a:schemeClr val="accent1"/>
                </a:solidFill>
                <a:highlight>
                  <a:srgbClr val="FFFFFF"/>
                </a:highlight>
                <a:latin typeface="Verdana"/>
                <a:ea typeface="Verdana"/>
                <a:cs typeface="Verdana"/>
                <a:sym typeface="Verdana"/>
              </a:rPr>
              <a:t>Predict profit generated by the product and pass values to main storage allocation model</a:t>
            </a:r>
            <a:endParaRPr sz="1400">
              <a:solidFill>
                <a:schemeClr val="accent1"/>
              </a:solidFill>
              <a:highlight>
                <a:srgbClr val="FFFFFF"/>
              </a:highlight>
              <a:latin typeface="Verdana"/>
              <a:ea typeface="Verdana"/>
              <a:cs typeface="Verdana"/>
              <a:sym typeface="Verdana"/>
            </a:endParaRPr>
          </a:p>
          <a:p>
            <a:pPr indent="-317500" lvl="0" marL="457200" rtl="0" algn="l">
              <a:spcBef>
                <a:spcPts val="0"/>
              </a:spcBef>
              <a:spcAft>
                <a:spcPts val="0"/>
              </a:spcAft>
              <a:buClr>
                <a:schemeClr val="accent1"/>
              </a:buClr>
              <a:buSzPts val="1400"/>
              <a:buFont typeface="Verdana"/>
              <a:buChar char="❏"/>
            </a:pPr>
            <a:r>
              <a:rPr lang="en" sz="1400">
                <a:solidFill>
                  <a:schemeClr val="accent1"/>
                </a:solidFill>
                <a:highlight>
                  <a:srgbClr val="FFFFFF"/>
                </a:highlight>
                <a:latin typeface="Verdana"/>
                <a:ea typeface="Verdana"/>
                <a:cs typeface="Verdana"/>
                <a:sym typeface="Verdana"/>
              </a:rPr>
              <a:t>Designates automatically storage locations</a:t>
            </a:r>
            <a:endParaRPr sz="1400">
              <a:solidFill>
                <a:schemeClr val="accent1"/>
              </a:solidFill>
              <a:highlight>
                <a:srgbClr val="FFFFFF"/>
              </a:highlight>
              <a:latin typeface="Verdana"/>
              <a:ea typeface="Verdana"/>
              <a:cs typeface="Verdana"/>
              <a:sym typeface="Verdana"/>
            </a:endParaRPr>
          </a:p>
          <a:p>
            <a:pPr indent="-317500" lvl="0" marL="457200" rtl="0" algn="l">
              <a:spcBef>
                <a:spcPts val="0"/>
              </a:spcBef>
              <a:spcAft>
                <a:spcPts val="0"/>
              </a:spcAft>
              <a:buClr>
                <a:schemeClr val="accent1"/>
              </a:buClr>
              <a:buSzPts val="1400"/>
              <a:buFont typeface="Verdana"/>
              <a:buChar char="❏"/>
            </a:pPr>
            <a:r>
              <a:rPr lang="en" sz="1400">
                <a:solidFill>
                  <a:schemeClr val="accent1"/>
                </a:solidFill>
                <a:highlight>
                  <a:srgbClr val="FFFFFF"/>
                </a:highlight>
                <a:latin typeface="Verdana"/>
                <a:ea typeface="Verdana"/>
                <a:cs typeface="Verdana"/>
                <a:sym typeface="Verdana"/>
              </a:rPr>
              <a:t>Supports systematic classification of items</a:t>
            </a:r>
            <a:endParaRPr sz="1400">
              <a:solidFill>
                <a:schemeClr val="accent1"/>
              </a:solidFill>
              <a:highlight>
                <a:srgbClr val="FFFFFF"/>
              </a:highlight>
              <a:latin typeface="Verdana"/>
              <a:ea typeface="Verdana"/>
              <a:cs typeface="Verdana"/>
              <a:sym typeface="Verdana"/>
            </a:endParaRPr>
          </a:p>
          <a:p>
            <a:pPr indent="-317500" lvl="0" marL="457200" rtl="0" algn="l">
              <a:spcBef>
                <a:spcPts val="0"/>
              </a:spcBef>
              <a:spcAft>
                <a:spcPts val="0"/>
              </a:spcAft>
              <a:buClr>
                <a:schemeClr val="accent1"/>
              </a:buClr>
              <a:buSzPts val="1400"/>
              <a:buFont typeface="Verdana"/>
              <a:buChar char="❏"/>
            </a:pPr>
            <a:r>
              <a:rPr lang="en" sz="1400">
                <a:solidFill>
                  <a:schemeClr val="accent1"/>
                </a:solidFill>
                <a:highlight>
                  <a:srgbClr val="FFFFFF"/>
                </a:highlight>
                <a:latin typeface="Verdana"/>
                <a:ea typeface="Verdana"/>
                <a:cs typeface="Verdana"/>
                <a:sym typeface="Verdana"/>
              </a:rPr>
              <a:t>Controls quantities</a:t>
            </a:r>
            <a:endParaRPr sz="1400">
              <a:solidFill>
                <a:schemeClr val="accent1"/>
              </a:solidFill>
              <a:highlight>
                <a:srgbClr val="FFFFFF"/>
              </a:highlight>
              <a:latin typeface="Verdana"/>
              <a:ea typeface="Verdana"/>
              <a:cs typeface="Verdana"/>
              <a:sym typeface="Verdana"/>
            </a:endParaRPr>
          </a:p>
          <a:p>
            <a:pPr indent="0" lvl="0" marL="0" rtl="0" algn="l">
              <a:spcBef>
                <a:spcPts val="0"/>
              </a:spcBef>
              <a:spcAft>
                <a:spcPts val="0"/>
              </a:spcAft>
              <a:buNone/>
            </a:pPr>
            <a:r>
              <a:t/>
            </a:r>
            <a:endParaRPr sz="1400">
              <a:solidFill>
                <a:schemeClr val="accent1"/>
              </a:solidFill>
              <a:highlight>
                <a:srgbClr val="FFFFFF"/>
              </a:highlight>
              <a:latin typeface="Verdana"/>
              <a:ea typeface="Verdana"/>
              <a:cs typeface="Verdana"/>
              <a:sym typeface="Verdana"/>
            </a:endParaRPr>
          </a:p>
          <a:p>
            <a:pPr indent="0" lvl="0" marL="0" rtl="0" algn="l">
              <a:spcBef>
                <a:spcPts val="0"/>
              </a:spcBef>
              <a:spcAft>
                <a:spcPts val="0"/>
              </a:spcAft>
              <a:buNone/>
            </a:pPr>
            <a:r>
              <a:t/>
            </a:r>
            <a:endParaRPr sz="140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t/>
            </a:r>
            <a:endParaRPr sz="140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t/>
            </a:r>
            <a:endParaRPr sz="1400">
              <a:solidFill>
                <a:srgbClr val="000000"/>
              </a:solidFill>
              <a:highlight>
                <a:srgbClr val="FFFFFF"/>
              </a:highlight>
              <a:latin typeface="Arial"/>
              <a:ea typeface="Arial"/>
              <a:cs typeface="Arial"/>
              <a:sym typeface="Arial"/>
            </a:endParaRPr>
          </a:p>
        </p:txBody>
      </p:sp>
      <p:sp>
        <p:nvSpPr>
          <p:cNvPr id="126" name="Google Shape;126;gc366c3fc79_1_0"/>
          <p:cNvSpPr txBox="1"/>
          <p:nvPr>
            <p:ph idx="2" type="body"/>
          </p:nvPr>
        </p:nvSpPr>
        <p:spPr>
          <a:xfrm>
            <a:off x="4832400" y="1324300"/>
            <a:ext cx="4311600" cy="34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400">
              <a:solidFill>
                <a:schemeClr val="accent1"/>
              </a:solidFill>
              <a:highlight>
                <a:schemeClr val="lt1"/>
              </a:highlight>
              <a:latin typeface="Arial"/>
              <a:ea typeface="Arial"/>
              <a:cs typeface="Arial"/>
              <a:sym typeface="Arial"/>
            </a:endParaRPr>
          </a:p>
          <a:p>
            <a:pPr indent="0" lvl="0" marL="0" rtl="0" algn="l">
              <a:spcBef>
                <a:spcPts val="0"/>
              </a:spcBef>
              <a:spcAft>
                <a:spcPts val="0"/>
              </a:spcAft>
              <a:buNone/>
            </a:pPr>
            <a:r>
              <a:rPr b="1" lang="en" sz="1400">
                <a:solidFill>
                  <a:schemeClr val="accent1"/>
                </a:solidFill>
                <a:highlight>
                  <a:schemeClr val="lt1"/>
                </a:highlight>
                <a:latin typeface="Verdana"/>
                <a:ea typeface="Verdana"/>
                <a:cs typeface="Verdana"/>
                <a:sym typeface="Verdana"/>
              </a:rPr>
              <a:t>Storage Process:</a:t>
            </a:r>
            <a:endParaRPr b="1" sz="1400">
              <a:solidFill>
                <a:schemeClr val="accent1"/>
              </a:solidFill>
              <a:highlight>
                <a:schemeClr val="lt1"/>
              </a:highlight>
              <a:latin typeface="Verdana"/>
              <a:ea typeface="Verdana"/>
              <a:cs typeface="Verdana"/>
              <a:sym typeface="Verdana"/>
            </a:endParaRPr>
          </a:p>
          <a:p>
            <a:pPr indent="0" lvl="0" marL="0" rtl="0" algn="l">
              <a:spcBef>
                <a:spcPts val="0"/>
              </a:spcBef>
              <a:spcAft>
                <a:spcPts val="0"/>
              </a:spcAft>
              <a:buNone/>
            </a:pPr>
            <a:r>
              <a:t/>
            </a:r>
            <a:endParaRPr b="1" sz="1400">
              <a:solidFill>
                <a:schemeClr val="accent1"/>
              </a:solidFill>
              <a:highlight>
                <a:schemeClr val="lt1"/>
              </a:highlight>
              <a:latin typeface="Verdana"/>
              <a:ea typeface="Verdana"/>
              <a:cs typeface="Verdana"/>
              <a:sym typeface="Verdana"/>
            </a:endParaRPr>
          </a:p>
          <a:p>
            <a:pPr indent="-317500" lvl="0" marL="457200" rtl="0" algn="l">
              <a:spcBef>
                <a:spcPts val="0"/>
              </a:spcBef>
              <a:spcAft>
                <a:spcPts val="0"/>
              </a:spcAft>
              <a:buClr>
                <a:schemeClr val="accent1"/>
              </a:buClr>
              <a:buSzPts val="1400"/>
              <a:buFont typeface="Verdana"/>
              <a:buChar char="❏"/>
            </a:pPr>
            <a:r>
              <a:rPr lang="en" sz="1400">
                <a:solidFill>
                  <a:schemeClr val="accent1"/>
                </a:solidFill>
                <a:highlight>
                  <a:schemeClr val="lt1"/>
                </a:highlight>
                <a:latin typeface="Verdana"/>
                <a:ea typeface="Verdana"/>
                <a:cs typeface="Verdana"/>
                <a:sym typeface="Verdana"/>
              </a:rPr>
              <a:t>Controls FIFO</a:t>
            </a:r>
            <a:endParaRPr sz="1400">
              <a:solidFill>
                <a:schemeClr val="accent1"/>
              </a:solidFill>
              <a:highlight>
                <a:schemeClr val="lt1"/>
              </a:highlight>
              <a:latin typeface="Verdana"/>
              <a:ea typeface="Verdana"/>
              <a:cs typeface="Verdana"/>
              <a:sym typeface="Verdana"/>
            </a:endParaRPr>
          </a:p>
          <a:p>
            <a:pPr indent="-317500" lvl="0" marL="457200" rtl="0" algn="l">
              <a:spcBef>
                <a:spcPts val="0"/>
              </a:spcBef>
              <a:spcAft>
                <a:spcPts val="0"/>
              </a:spcAft>
              <a:buClr>
                <a:schemeClr val="accent1"/>
              </a:buClr>
              <a:buSzPts val="1400"/>
              <a:buFont typeface="Verdana"/>
              <a:buChar char="❏"/>
            </a:pPr>
            <a:r>
              <a:rPr lang="en" sz="1400">
                <a:solidFill>
                  <a:schemeClr val="accent1"/>
                </a:solidFill>
                <a:highlight>
                  <a:schemeClr val="lt1"/>
                </a:highlight>
                <a:latin typeface="Verdana"/>
                <a:ea typeface="Verdana"/>
                <a:cs typeface="Verdana"/>
                <a:sym typeface="Verdana"/>
              </a:rPr>
              <a:t>Updates records in real time</a:t>
            </a:r>
            <a:endParaRPr sz="1400">
              <a:solidFill>
                <a:schemeClr val="accent1"/>
              </a:solidFill>
              <a:highlight>
                <a:schemeClr val="lt1"/>
              </a:highlight>
              <a:latin typeface="Verdana"/>
              <a:ea typeface="Verdana"/>
              <a:cs typeface="Verdana"/>
              <a:sym typeface="Verdana"/>
            </a:endParaRPr>
          </a:p>
          <a:p>
            <a:pPr indent="-317500" lvl="0" marL="457200" rtl="0" algn="l">
              <a:spcBef>
                <a:spcPts val="0"/>
              </a:spcBef>
              <a:spcAft>
                <a:spcPts val="0"/>
              </a:spcAft>
              <a:buClr>
                <a:schemeClr val="accent1"/>
              </a:buClr>
              <a:buSzPts val="1400"/>
              <a:buFont typeface="Verdana"/>
              <a:buChar char="❏"/>
            </a:pPr>
            <a:r>
              <a:rPr lang="en" sz="1400">
                <a:solidFill>
                  <a:schemeClr val="accent1"/>
                </a:solidFill>
                <a:highlight>
                  <a:schemeClr val="lt1"/>
                </a:highlight>
                <a:latin typeface="Verdana"/>
                <a:ea typeface="Verdana"/>
                <a:cs typeface="Verdana"/>
                <a:sym typeface="Verdana"/>
              </a:rPr>
              <a:t>Recognizes the physical storage limitation of each address</a:t>
            </a:r>
            <a:endParaRPr sz="1400">
              <a:solidFill>
                <a:schemeClr val="accent1"/>
              </a:solidFill>
              <a:highlight>
                <a:schemeClr val="lt1"/>
              </a:highlight>
              <a:latin typeface="Verdana"/>
              <a:ea typeface="Verdana"/>
              <a:cs typeface="Verdana"/>
              <a:sym typeface="Verdana"/>
            </a:endParaRPr>
          </a:p>
          <a:p>
            <a:pPr indent="-317500" lvl="0" marL="457200" rtl="0" algn="l">
              <a:spcBef>
                <a:spcPts val="0"/>
              </a:spcBef>
              <a:spcAft>
                <a:spcPts val="0"/>
              </a:spcAft>
              <a:buClr>
                <a:schemeClr val="accent1"/>
              </a:buClr>
              <a:buSzPts val="1400"/>
              <a:buFont typeface="Verdana"/>
              <a:buChar char="❏"/>
            </a:pPr>
            <a:r>
              <a:rPr lang="en" sz="1400">
                <a:solidFill>
                  <a:schemeClr val="accent1"/>
                </a:solidFill>
                <a:highlight>
                  <a:schemeClr val="lt1"/>
                </a:highlight>
                <a:latin typeface="Verdana"/>
                <a:ea typeface="Verdana"/>
                <a:cs typeface="Verdana"/>
                <a:sym typeface="Verdana"/>
              </a:rPr>
              <a:t>Checks storage at the correct addresses</a:t>
            </a:r>
            <a:endParaRPr sz="1400">
              <a:solidFill>
                <a:schemeClr val="accent1"/>
              </a:solidFill>
              <a:highlight>
                <a:schemeClr val="lt1"/>
              </a:highlight>
              <a:latin typeface="Verdana"/>
              <a:ea typeface="Verdana"/>
              <a:cs typeface="Verdana"/>
              <a:sym typeface="Verdana"/>
            </a:endParaRPr>
          </a:p>
          <a:p>
            <a:pPr indent="-317500" lvl="0" marL="457200" rtl="0" algn="l">
              <a:spcBef>
                <a:spcPts val="0"/>
              </a:spcBef>
              <a:spcAft>
                <a:spcPts val="0"/>
              </a:spcAft>
              <a:buClr>
                <a:schemeClr val="accent1"/>
              </a:buClr>
              <a:buSzPts val="1400"/>
              <a:buFont typeface="Verdana"/>
              <a:buChar char="❏"/>
            </a:pPr>
            <a:r>
              <a:rPr lang="en" sz="1400">
                <a:solidFill>
                  <a:schemeClr val="accent1"/>
                </a:solidFill>
                <a:highlight>
                  <a:schemeClr val="lt1"/>
                </a:highlight>
                <a:latin typeface="Verdana"/>
                <a:ea typeface="Verdana"/>
                <a:cs typeface="Verdana"/>
                <a:sym typeface="Verdana"/>
              </a:rPr>
              <a:t>Defines usage characteristics for each storage location</a:t>
            </a:r>
            <a:endParaRPr sz="1400">
              <a:solidFill>
                <a:schemeClr val="accent1"/>
              </a:solidFill>
              <a:highlight>
                <a:schemeClr val="lt1"/>
              </a:highlight>
              <a:latin typeface="Verdana"/>
              <a:ea typeface="Verdana"/>
              <a:cs typeface="Verdana"/>
              <a:sym typeface="Verdana"/>
            </a:endParaRPr>
          </a:p>
          <a:p>
            <a:pPr indent="-317500" lvl="0" marL="457200" rtl="0" algn="l">
              <a:spcBef>
                <a:spcPts val="0"/>
              </a:spcBef>
              <a:spcAft>
                <a:spcPts val="0"/>
              </a:spcAft>
              <a:buClr>
                <a:schemeClr val="accent1"/>
              </a:buClr>
              <a:buSzPts val="1400"/>
              <a:buFont typeface="Verdana"/>
              <a:buChar char="❏"/>
            </a:pPr>
            <a:r>
              <a:rPr lang="en" sz="1400">
                <a:solidFill>
                  <a:schemeClr val="accent1"/>
                </a:solidFill>
                <a:highlight>
                  <a:schemeClr val="lt1"/>
                </a:highlight>
                <a:latin typeface="Verdana"/>
                <a:ea typeface="Verdana"/>
                <a:cs typeface="Verdana"/>
                <a:sym typeface="Verdana"/>
              </a:rPr>
              <a:t>Stores accurately</a:t>
            </a:r>
            <a:endParaRPr sz="1400">
              <a:solidFill>
                <a:schemeClr val="accent1"/>
              </a:solidFill>
              <a:highlight>
                <a:schemeClr val="lt1"/>
              </a:highlight>
              <a:latin typeface="Verdana"/>
              <a:ea typeface="Verdana"/>
              <a:cs typeface="Verdana"/>
              <a:sym typeface="Verdana"/>
            </a:endParaRPr>
          </a:p>
          <a:p>
            <a:pPr indent="-317500" lvl="0" marL="457200" rtl="0" algn="l">
              <a:spcBef>
                <a:spcPts val="0"/>
              </a:spcBef>
              <a:spcAft>
                <a:spcPts val="0"/>
              </a:spcAft>
              <a:buClr>
                <a:schemeClr val="accent1"/>
              </a:buClr>
              <a:buSzPts val="1400"/>
              <a:buFont typeface="Verdana"/>
              <a:buChar char="❏"/>
            </a:pPr>
            <a:r>
              <a:rPr lang="en" sz="1400">
                <a:solidFill>
                  <a:schemeClr val="accent1"/>
                </a:solidFill>
                <a:highlight>
                  <a:schemeClr val="lt1"/>
                </a:highlight>
                <a:latin typeface="Verdana"/>
                <a:ea typeface="Verdana"/>
                <a:cs typeface="Verdana"/>
                <a:sym typeface="Verdana"/>
              </a:rPr>
              <a:t>Confirms transfer and replenishment</a:t>
            </a:r>
            <a:endParaRPr sz="1400">
              <a:solidFill>
                <a:schemeClr val="accent1"/>
              </a:solidFill>
              <a:highlight>
                <a:schemeClr val="lt1"/>
              </a:highlight>
              <a:latin typeface="Verdana"/>
              <a:ea typeface="Verdana"/>
              <a:cs typeface="Verdana"/>
              <a:sym typeface="Verdana"/>
            </a:endParaRPr>
          </a:p>
          <a:p>
            <a:pPr indent="0" lvl="0" marL="0" rtl="0" algn="l">
              <a:spcBef>
                <a:spcPts val="0"/>
              </a:spcBef>
              <a:spcAft>
                <a:spcPts val="0"/>
              </a:spcAft>
              <a:buNone/>
            </a:pPr>
            <a:r>
              <a:t/>
            </a:r>
            <a:endParaRPr sz="1400">
              <a:solidFill>
                <a:srgbClr val="000000"/>
              </a:solidFill>
              <a:highlight>
                <a:schemeClr val="lt1"/>
              </a:highlight>
              <a:latin typeface="Arial"/>
              <a:ea typeface="Arial"/>
              <a:cs typeface="Arial"/>
              <a:sym typeface="Arial"/>
            </a:endParaRPr>
          </a:p>
          <a:p>
            <a:pPr indent="0" lvl="0" marL="0" rtl="0" algn="l">
              <a:spcBef>
                <a:spcPts val="0"/>
              </a:spcBef>
              <a:spcAft>
                <a:spcPts val="0"/>
              </a:spcAft>
              <a:buNone/>
            </a:pPr>
            <a:r>
              <a:t/>
            </a:r>
            <a:endParaRPr sz="1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cdf97c53b3_2_1"/>
          <p:cNvSpPr txBox="1"/>
          <p:nvPr>
            <p:ph type="title"/>
          </p:nvPr>
        </p:nvSpPr>
        <p:spPr>
          <a:xfrm>
            <a:off x="311700" y="47727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2800"/>
              <a:buFont typeface="Arial"/>
              <a:buNone/>
            </a:pPr>
            <a:r>
              <a:rPr lang="en"/>
              <a:t>Algorithms Implemented</a:t>
            </a:r>
            <a:endParaRPr/>
          </a:p>
        </p:txBody>
      </p:sp>
      <p:sp>
        <p:nvSpPr>
          <p:cNvPr id="132" name="Google Shape;132;gcdf97c53b3_2_1"/>
          <p:cNvSpPr txBox="1"/>
          <p:nvPr>
            <p:ph idx="1" type="body"/>
          </p:nvPr>
        </p:nvSpPr>
        <p:spPr>
          <a:xfrm>
            <a:off x="106425" y="1324300"/>
            <a:ext cx="8985300" cy="38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accent1"/>
                </a:solidFill>
                <a:highlight>
                  <a:srgbClr val="FFFFFF"/>
                </a:highlight>
                <a:latin typeface="Arial"/>
                <a:ea typeface="Arial"/>
                <a:cs typeface="Arial"/>
                <a:sym typeface="Arial"/>
              </a:rPr>
              <a:t> </a:t>
            </a:r>
            <a:endParaRPr sz="1400">
              <a:solidFill>
                <a:schemeClr val="accent1"/>
              </a:solidFill>
              <a:highlight>
                <a:srgbClr val="FFFFFF"/>
              </a:highlight>
              <a:latin typeface="Arial"/>
              <a:ea typeface="Arial"/>
              <a:cs typeface="Arial"/>
              <a:sym typeface="Arial"/>
            </a:endParaRPr>
          </a:p>
          <a:p>
            <a:pPr indent="0" lvl="0" marL="0" rtl="0" algn="l">
              <a:spcBef>
                <a:spcPts val="0"/>
              </a:spcBef>
              <a:spcAft>
                <a:spcPts val="0"/>
              </a:spcAft>
              <a:buNone/>
            </a:pPr>
            <a:r>
              <a:t/>
            </a:r>
            <a:endParaRPr sz="1400">
              <a:solidFill>
                <a:schemeClr val="accent1"/>
              </a:solidFill>
              <a:highlight>
                <a:srgbClr val="FFFFFF"/>
              </a:highlight>
              <a:latin typeface="Verdana"/>
              <a:ea typeface="Verdana"/>
              <a:cs typeface="Verdana"/>
              <a:sym typeface="Verdana"/>
            </a:endParaRPr>
          </a:p>
          <a:p>
            <a:pPr indent="-317500" lvl="0" marL="457200" rtl="0" algn="l">
              <a:spcBef>
                <a:spcPts val="0"/>
              </a:spcBef>
              <a:spcAft>
                <a:spcPts val="0"/>
              </a:spcAft>
              <a:buClr>
                <a:schemeClr val="accent1"/>
              </a:buClr>
              <a:buSzPts val="1400"/>
              <a:buFont typeface="Verdana"/>
              <a:buChar char="●"/>
            </a:pPr>
            <a:r>
              <a:rPr lang="en" sz="1400">
                <a:solidFill>
                  <a:schemeClr val="accent1"/>
                </a:solidFill>
                <a:highlight>
                  <a:srgbClr val="FFFFFF"/>
                </a:highlight>
                <a:latin typeface="Verdana"/>
                <a:ea typeface="Verdana"/>
                <a:cs typeface="Verdana"/>
                <a:sym typeface="Verdana"/>
              </a:rPr>
              <a:t>Multiple Knapsack</a:t>
            </a:r>
            <a:endParaRPr sz="1400">
              <a:solidFill>
                <a:schemeClr val="accent1"/>
              </a:solidFill>
              <a:highlight>
                <a:srgbClr val="FFFFFF"/>
              </a:highlight>
              <a:latin typeface="Verdana"/>
              <a:ea typeface="Verdana"/>
              <a:cs typeface="Verdana"/>
              <a:sym typeface="Verdana"/>
            </a:endParaRPr>
          </a:p>
          <a:p>
            <a:pPr indent="0" lvl="0" marL="457200" rtl="0" algn="l">
              <a:spcBef>
                <a:spcPts val="0"/>
              </a:spcBef>
              <a:spcAft>
                <a:spcPts val="0"/>
              </a:spcAft>
              <a:buNone/>
            </a:pPr>
            <a:r>
              <a:rPr lang="en" sz="1400">
                <a:solidFill>
                  <a:schemeClr val="accent1"/>
                </a:solidFill>
                <a:highlight>
                  <a:srgbClr val="FFFFFF"/>
                </a:highlight>
                <a:latin typeface="Verdana"/>
                <a:ea typeface="Verdana"/>
                <a:cs typeface="Verdana"/>
                <a:sym typeface="Verdana"/>
              </a:rPr>
              <a:t>--  </a:t>
            </a:r>
            <a:r>
              <a:rPr lang="en" sz="1400">
                <a:solidFill>
                  <a:schemeClr val="accent1"/>
                </a:solidFill>
                <a:highlight>
                  <a:srgbClr val="FFFFFF"/>
                </a:highlight>
                <a:latin typeface="Verdana"/>
                <a:ea typeface="Verdana"/>
                <a:cs typeface="Verdana"/>
                <a:sym typeface="Verdana"/>
              </a:rPr>
              <a:t>For each bin, the code displays the items placed that bin, as well as the bin's total profit and volume occupied.</a:t>
            </a:r>
            <a:endParaRPr sz="1400">
              <a:solidFill>
                <a:schemeClr val="accent1"/>
              </a:solidFill>
              <a:highlight>
                <a:srgbClr val="FFFFFF"/>
              </a:highlight>
              <a:latin typeface="Verdana"/>
              <a:ea typeface="Verdana"/>
              <a:cs typeface="Verdana"/>
              <a:sym typeface="Verdana"/>
            </a:endParaRPr>
          </a:p>
          <a:p>
            <a:pPr indent="0" lvl="0" marL="457200" rtl="0" algn="l">
              <a:spcBef>
                <a:spcPts val="0"/>
              </a:spcBef>
              <a:spcAft>
                <a:spcPts val="0"/>
              </a:spcAft>
              <a:buNone/>
            </a:pPr>
            <a:r>
              <a:rPr lang="en" sz="1400">
                <a:solidFill>
                  <a:schemeClr val="accent1"/>
                </a:solidFill>
                <a:highlight>
                  <a:srgbClr val="FFFFFF"/>
                </a:highlight>
                <a:latin typeface="Verdana"/>
                <a:ea typeface="Verdana"/>
                <a:cs typeface="Verdana"/>
                <a:sym typeface="Verdana"/>
              </a:rPr>
              <a:t>--  The code also displays the overall total profit and volume of the packed items.</a:t>
            </a:r>
            <a:endParaRPr sz="1400">
              <a:solidFill>
                <a:schemeClr val="accent1"/>
              </a:solidFill>
              <a:highlight>
                <a:srgbClr val="FFFFFF"/>
              </a:highlight>
              <a:latin typeface="Verdana"/>
              <a:ea typeface="Verdana"/>
              <a:cs typeface="Verdana"/>
              <a:sym typeface="Verdana"/>
            </a:endParaRPr>
          </a:p>
          <a:p>
            <a:pPr indent="0" lvl="0" marL="457200" rtl="0" algn="l">
              <a:spcBef>
                <a:spcPts val="0"/>
              </a:spcBef>
              <a:spcAft>
                <a:spcPts val="0"/>
              </a:spcAft>
              <a:buNone/>
            </a:pPr>
            <a:r>
              <a:t/>
            </a:r>
            <a:endParaRPr sz="1400">
              <a:solidFill>
                <a:schemeClr val="accent1"/>
              </a:solidFill>
              <a:highlight>
                <a:srgbClr val="FFFFFF"/>
              </a:highlight>
              <a:latin typeface="Verdana"/>
              <a:ea typeface="Verdana"/>
              <a:cs typeface="Verdana"/>
              <a:sym typeface="Verdana"/>
            </a:endParaRPr>
          </a:p>
          <a:p>
            <a:pPr indent="-317500" lvl="0" marL="457200" rtl="0" algn="l">
              <a:spcBef>
                <a:spcPts val="0"/>
              </a:spcBef>
              <a:spcAft>
                <a:spcPts val="0"/>
              </a:spcAft>
              <a:buClr>
                <a:schemeClr val="accent1"/>
              </a:buClr>
              <a:buSzPts val="1400"/>
              <a:buFont typeface="Verdana"/>
              <a:buChar char="●"/>
            </a:pPr>
            <a:r>
              <a:rPr lang="en" sz="1400">
                <a:solidFill>
                  <a:schemeClr val="accent1"/>
                </a:solidFill>
                <a:highlight>
                  <a:srgbClr val="FFFFFF"/>
                </a:highlight>
                <a:latin typeface="Verdana"/>
                <a:ea typeface="Verdana"/>
                <a:cs typeface="Verdana"/>
                <a:sym typeface="Verdana"/>
              </a:rPr>
              <a:t>Regression</a:t>
            </a:r>
            <a:endParaRPr sz="1400">
              <a:solidFill>
                <a:schemeClr val="accent1"/>
              </a:solidFill>
              <a:highlight>
                <a:srgbClr val="FFFFFF"/>
              </a:highlight>
              <a:latin typeface="Verdana"/>
              <a:ea typeface="Verdana"/>
              <a:cs typeface="Verdana"/>
              <a:sym typeface="Verdana"/>
            </a:endParaRPr>
          </a:p>
          <a:p>
            <a:pPr indent="0" lvl="0" marL="457200" rtl="0" algn="l">
              <a:spcBef>
                <a:spcPts val="0"/>
              </a:spcBef>
              <a:spcAft>
                <a:spcPts val="0"/>
              </a:spcAft>
              <a:buNone/>
            </a:pPr>
            <a:r>
              <a:rPr lang="en" sz="1400">
                <a:solidFill>
                  <a:schemeClr val="accent1"/>
                </a:solidFill>
                <a:highlight>
                  <a:srgbClr val="FFFFFF"/>
                </a:highlight>
                <a:latin typeface="Verdana"/>
                <a:ea typeface="Verdana"/>
                <a:cs typeface="Verdana"/>
                <a:sym typeface="Verdana"/>
              </a:rPr>
              <a:t>-- Predicting profit associated with each product.</a:t>
            </a:r>
            <a:endParaRPr sz="1400">
              <a:solidFill>
                <a:schemeClr val="accent1"/>
              </a:solidFill>
              <a:highlight>
                <a:srgbClr val="FFFFFF"/>
              </a:highlight>
              <a:latin typeface="Verdana"/>
              <a:ea typeface="Verdana"/>
              <a:cs typeface="Verdana"/>
              <a:sym typeface="Verdana"/>
            </a:endParaRPr>
          </a:p>
          <a:p>
            <a:pPr indent="0" lvl="0" marL="0" rtl="0" algn="l">
              <a:spcBef>
                <a:spcPts val="0"/>
              </a:spcBef>
              <a:spcAft>
                <a:spcPts val="0"/>
              </a:spcAft>
              <a:buNone/>
            </a:pPr>
            <a:r>
              <a:t/>
            </a:r>
            <a:endParaRPr sz="1400">
              <a:solidFill>
                <a:schemeClr val="accent1"/>
              </a:solidFill>
              <a:highlight>
                <a:srgbClr val="FFFFFF"/>
              </a:highlight>
              <a:latin typeface="Verdana"/>
              <a:ea typeface="Verdana"/>
              <a:cs typeface="Verdana"/>
              <a:sym typeface="Verdana"/>
            </a:endParaRPr>
          </a:p>
          <a:p>
            <a:pPr indent="-317500" lvl="0" marL="457200" rtl="0" algn="l">
              <a:spcBef>
                <a:spcPts val="0"/>
              </a:spcBef>
              <a:spcAft>
                <a:spcPts val="0"/>
              </a:spcAft>
              <a:buClr>
                <a:schemeClr val="accent1"/>
              </a:buClr>
              <a:buSzPts val="1400"/>
              <a:buFont typeface="Verdana"/>
              <a:buChar char="●"/>
            </a:pPr>
            <a:r>
              <a:rPr lang="en" sz="1400">
                <a:solidFill>
                  <a:schemeClr val="accent1"/>
                </a:solidFill>
                <a:highlight>
                  <a:srgbClr val="FFFFFF"/>
                </a:highlight>
                <a:latin typeface="Verdana"/>
                <a:ea typeface="Verdana"/>
                <a:cs typeface="Verdana"/>
                <a:sym typeface="Verdana"/>
              </a:rPr>
              <a:t>Clustering</a:t>
            </a:r>
            <a:endParaRPr sz="1400">
              <a:solidFill>
                <a:schemeClr val="accent1"/>
              </a:solidFill>
              <a:highlight>
                <a:srgbClr val="FFFFFF"/>
              </a:highlight>
              <a:latin typeface="Verdana"/>
              <a:ea typeface="Verdana"/>
              <a:cs typeface="Verdana"/>
              <a:sym typeface="Verdana"/>
            </a:endParaRPr>
          </a:p>
          <a:p>
            <a:pPr indent="0" lvl="0" marL="457200" rtl="0" algn="l">
              <a:spcBef>
                <a:spcPts val="0"/>
              </a:spcBef>
              <a:spcAft>
                <a:spcPts val="0"/>
              </a:spcAft>
              <a:buNone/>
            </a:pPr>
            <a:r>
              <a:rPr lang="en" sz="1400">
                <a:solidFill>
                  <a:schemeClr val="accent1"/>
                </a:solidFill>
                <a:highlight>
                  <a:srgbClr val="FFFFFF"/>
                </a:highlight>
                <a:latin typeface="Verdana"/>
                <a:ea typeface="Verdana"/>
                <a:cs typeface="Verdana"/>
                <a:sym typeface="Verdana"/>
              </a:rPr>
              <a:t>-- Used to categorize the data in clusters A, B, C according to their relative profit.</a:t>
            </a:r>
            <a:endParaRPr sz="1400">
              <a:solidFill>
                <a:schemeClr val="accent1"/>
              </a:solidFill>
              <a:highlight>
                <a:srgbClr val="FFFFFF"/>
              </a:highlight>
              <a:latin typeface="Verdana"/>
              <a:ea typeface="Verdana"/>
              <a:cs typeface="Verdana"/>
              <a:sym typeface="Verdana"/>
            </a:endParaRPr>
          </a:p>
          <a:p>
            <a:pPr indent="0" lvl="0" marL="457200" rtl="0" algn="l">
              <a:spcBef>
                <a:spcPts val="0"/>
              </a:spcBef>
              <a:spcAft>
                <a:spcPts val="0"/>
              </a:spcAft>
              <a:buNone/>
            </a:pPr>
            <a:r>
              <a:t/>
            </a:r>
            <a:endParaRPr sz="1400">
              <a:solidFill>
                <a:srgbClr val="000000"/>
              </a:solidFill>
              <a:highlight>
                <a:srgbClr val="FFFFFF"/>
              </a:highlight>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gcdf97c53b3_2_7"/>
          <p:cNvSpPr txBox="1"/>
          <p:nvPr>
            <p:ph type="title"/>
          </p:nvPr>
        </p:nvSpPr>
        <p:spPr>
          <a:xfrm>
            <a:off x="70750" y="576625"/>
            <a:ext cx="8520600" cy="6180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a:t>Implementation Details (Flowchart)</a:t>
            </a:r>
            <a:endParaRPr/>
          </a:p>
          <a:p>
            <a:pPr indent="0" lvl="0" marL="0" rtl="0" algn="l">
              <a:spcBef>
                <a:spcPts val="1000"/>
              </a:spcBef>
              <a:spcAft>
                <a:spcPts val="0"/>
              </a:spcAft>
              <a:buNone/>
            </a:pPr>
            <a:r>
              <a:t/>
            </a:r>
            <a:endParaRPr/>
          </a:p>
        </p:txBody>
      </p:sp>
      <p:pic>
        <p:nvPicPr>
          <p:cNvPr id="138" name="Google Shape;138;gcdf97c53b3_2_7"/>
          <p:cNvPicPr preferRelativeResize="0"/>
          <p:nvPr/>
        </p:nvPicPr>
        <p:blipFill rotWithShape="1">
          <a:blip r:embed="rId3">
            <a:alphaModFix/>
          </a:blip>
          <a:srcRect b="3275" l="1414" r="1043" t="4972"/>
          <a:stretch/>
        </p:blipFill>
        <p:spPr>
          <a:xfrm>
            <a:off x="287650" y="1510200"/>
            <a:ext cx="8809451" cy="3011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gcdf97c53b3_2_19"/>
          <p:cNvSpPr txBox="1"/>
          <p:nvPr>
            <p:ph type="title"/>
          </p:nvPr>
        </p:nvSpPr>
        <p:spPr>
          <a:xfrm>
            <a:off x="102200" y="574250"/>
            <a:ext cx="8520600" cy="6204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a:t>Implementation Details ( GUI Screenshots) </a:t>
            </a:r>
            <a:endParaRPr/>
          </a:p>
          <a:p>
            <a:pPr indent="0" lvl="0" marL="0" rtl="0" algn="l">
              <a:spcBef>
                <a:spcPts val="1000"/>
              </a:spcBef>
              <a:spcAft>
                <a:spcPts val="0"/>
              </a:spcAft>
              <a:buNone/>
            </a:pPr>
            <a:r>
              <a:t/>
            </a:r>
            <a:endParaRPr/>
          </a:p>
        </p:txBody>
      </p:sp>
      <p:pic>
        <p:nvPicPr>
          <p:cNvPr id="144" name="Google Shape;144;gcdf97c53b3_2_19"/>
          <p:cNvPicPr preferRelativeResize="0"/>
          <p:nvPr/>
        </p:nvPicPr>
        <p:blipFill>
          <a:blip r:embed="rId3">
            <a:alphaModFix/>
          </a:blip>
          <a:stretch>
            <a:fillRect/>
          </a:stretch>
        </p:blipFill>
        <p:spPr>
          <a:xfrm>
            <a:off x="5595550" y="3128075"/>
            <a:ext cx="3548450" cy="1993725"/>
          </a:xfrm>
          <a:prstGeom prst="rect">
            <a:avLst/>
          </a:prstGeom>
          <a:noFill/>
          <a:ln>
            <a:noFill/>
          </a:ln>
        </p:spPr>
      </p:pic>
      <p:pic>
        <p:nvPicPr>
          <p:cNvPr id="145" name="Google Shape;145;gcdf97c53b3_2_19"/>
          <p:cNvPicPr preferRelativeResize="0"/>
          <p:nvPr/>
        </p:nvPicPr>
        <p:blipFill>
          <a:blip r:embed="rId4">
            <a:alphaModFix/>
          </a:blip>
          <a:stretch>
            <a:fillRect/>
          </a:stretch>
        </p:blipFill>
        <p:spPr>
          <a:xfrm>
            <a:off x="0" y="1249438"/>
            <a:ext cx="4770475" cy="1867637"/>
          </a:xfrm>
          <a:prstGeom prst="rect">
            <a:avLst/>
          </a:prstGeom>
          <a:noFill/>
          <a:ln>
            <a:noFill/>
          </a:ln>
        </p:spPr>
      </p:pic>
      <p:pic>
        <p:nvPicPr>
          <p:cNvPr id="146" name="Google Shape;146;gcdf97c53b3_2_19"/>
          <p:cNvPicPr preferRelativeResize="0"/>
          <p:nvPr/>
        </p:nvPicPr>
        <p:blipFill>
          <a:blip r:embed="rId5">
            <a:alphaModFix/>
          </a:blip>
          <a:stretch>
            <a:fillRect/>
          </a:stretch>
        </p:blipFill>
        <p:spPr>
          <a:xfrm>
            <a:off x="4690750" y="1238450"/>
            <a:ext cx="4453248" cy="1889625"/>
          </a:xfrm>
          <a:prstGeom prst="rect">
            <a:avLst/>
          </a:prstGeom>
          <a:noFill/>
          <a:ln>
            <a:noFill/>
          </a:ln>
        </p:spPr>
      </p:pic>
      <p:pic>
        <p:nvPicPr>
          <p:cNvPr id="147" name="Google Shape;147;gcdf97c53b3_2_19"/>
          <p:cNvPicPr preferRelativeResize="0"/>
          <p:nvPr/>
        </p:nvPicPr>
        <p:blipFill>
          <a:blip r:embed="rId6">
            <a:alphaModFix/>
          </a:blip>
          <a:stretch>
            <a:fillRect/>
          </a:stretch>
        </p:blipFill>
        <p:spPr>
          <a:xfrm>
            <a:off x="-78116" y="3117075"/>
            <a:ext cx="4166198" cy="1993724"/>
          </a:xfrm>
          <a:prstGeom prst="rect">
            <a:avLst/>
          </a:prstGeom>
          <a:noFill/>
          <a:ln>
            <a:noFill/>
          </a:ln>
        </p:spPr>
      </p:pic>
      <p:pic>
        <p:nvPicPr>
          <p:cNvPr id="148" name="Google Shape;148;gcdf97c53b3_2_19"/>
          <p:cNvPicPr preferRelativeResize="0"/>
          <p:nvPr/>
        </p:nvPicPr>
        <p:blipFill rotWithShape="1">
          <a:blip r:embed="rId7">
            <a:alphaModFix/>
          </a:blip>
          <a:srcRect b="0" l="0" r="3707" t="0"/>
          <a:stretch/>
        </p:blipFill>
        <p:spPr>
          <a:xfrm>
            <a:off x="4080425" y="3128075"/>
            <a:ext cx="1425849" cy="19937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gd2d1648707_13_5"/>
          <p:cNvSpPr txBox="1"/>
          <p:nvPr>
            <p:ph type="title"/>
          </p:nvPr>
        </p:nvSpPr>
        <p:spPr>
          <a:xfrm>
            <a:off x="102200" y="574250"/>
            <a:ext cx="8520600" cy="6204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a:t>Implementation Details ( GUI Screenshots) </a:t>
            </a:r>
            <a:endParaRPr/>
          </a:p>
          <a:p>
            <a:pPr indent="0" lvl="0" marL="0" rtl="0" algn="l">
              <a:spcBef>
                <a:spcPts val="1000"/>
              </a:spcBef>
              <a:spcAft>
                <a:spcPts val="0"/>
              </a:spcAft>
              <a:buNone/>
            </a:pPr>
            <a:r>
              <a:t/>
            </a:r>
            <a:endParaRPr/>
          </a:p>
        </p:txBody>
      </p:sp>
      <p:pic>
        <p:nvPicPr>
          <p:cNvPr id="154" name="Google Shape;154;gd2d1648707_13_5"/>
          <p:cNvPicPr preferRelativeResize="0"/>
          <p:nvPr/>
        </p:nvPicPr>
        <p:blipFill>
          <a:blip r:embed="rId3">
            <a:alphaModFix/>
          </a:blip>
          <a:stretch>
            <a:fillRect/>
          </a:stretch>
        </p:blipFill>
        <p:spPr>
          <a:xfrm>
            <a:off x="6961751" y="1275100"/>
            <a:ext cx="2182250" cy="3874424"/>
          </a:xfrm>
          <a:prstGeom prst="rect">
            <a:avLst/>
          </a:prstGeom>
          <a:noFill/>
          <a:ln>
            <a:noFill/>
          </a:ln>
        </p:spPr>
      </p:pic>
      <p:pic>
        <p:nvPicPr>
          <p:cNvPr id="155" name="Google Shape;155;gd2d1648707_13_5"/>
          <p:cNvPicPr preferRelativeResize="0"/>
          <p:nvPr/>
        </p:nvPicPr>
        <p:blipFill rotWithShape="1">
          <a:blip r:embed="rId4">
            <a:alphaModFix/>
          </a:blip>
          <a:srcRect b="0" l="7544" r="0" t="11087"/>
          <a:stretch/>
        </p:blipFill>
        <p:spPr>
          <a:xfrm>
            <a:off x="3269700" y="1275100"/>
            <a:ext cx="3692050" cy="2043374"/>
          </a:xfrm>
          <a:prstGeom prst="rect">
            <a:avLst/>
          </a:prstGeom>
          <a:noFill/>
          <a:ln>
            <a:noFill/>
          </a:ln>
        </p:spPr>
      </p:pic>
      <p:pic>
        <p:nvPicPr>
          <p:cNvPr id="156" name="Google Shape;156;gd2d1648707_13_5"/>
          <p:cNvPicPr preferRelativeResize="0"/>
          <p:nvPr/>
        </p:nvPicPr>
        <p:blipFill rotWithShape="1">
          <a:blip r:embed="rId5">
            <a:alphaModFix/>
          </a:blip>
          <a:srcRect b="0" l="0" r="37961" t="0"/>
          <a:stretch/>
        </p:blipFill>
        <p:spPr>
          <a:xfrm>
            <a:off x="0" y="3266125"/>
            <a:ext cx="2419350" cy="1931150"/>
          </a:xfrm>
          <a:prstGeom prst="rect">
            <a:avLst/>
          </a:prstGeom>
          <a:noFill/>
          <a:ln>
            <a:noFill/>
          </a:ln>
        </p:spPr>
      </p:pic>
      <p:pic>
        <p:nvPicPr>
          <p:cNvPr id="157" name="Google Shape;157;gd2d1648707_13_5"/>
          <p:cNvPicPr preferRelativeResize="0"/>
          <p:nvPr/>
        </p:nvPicPr>
        <p:blipFill>
          <a:blip r:embed="rId6">
            <a:alphaModFix/>
          </a:blip>
          <a:stretch>
            <a:fillRect/>
          </a:stretch>
        </p:blipFill>
        <p:spPr>
          <a:xfrm>
            <a:off x="34525" y="1275100"/>
            <a:ext cx="3235174" cy="2043375"/>
          </a:xfrm>
          <a:prstGeom prst="rect">
            <a:avLst/>
          </a:prstGeom>
          <a:noFill/>
          <a:ln>
            <a:noFill/>
          </a:ln>
        </p:spPr>
      </p:pic>
      <p:pic>
        <p:nvPicPr>
          <p:cNvPr id="158" name="Google Shape;158;gd2d1648707_13_5"/>
          <p:cNvPicPr preferRelativeResize="0"/>
          <p:nvPr/>
        </p:nvPicPr>
        <p:blipFill>
          <a:blip r:embed="rId7">
            <a:alphaModFix/>
          </a:blip>
          <a:stretch>
            <a:fillRect/>
          </a:stretch>
        </p:blipFill>
        <p:spPr>
          <a:xfrm>
            <a:off x="2419350" y="3313875"/>
            <a:ext cx="4542397" cy="1835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cdf97c53b3_2_13"/>
          <p:cNvSpPr txBox="1"/>
          <p:nvPr>
            <p:ph type="title"/>
          </p:nvPr>
        </p:nvSpPr>
        <p:spPr>
          <a:xfrm>
            <a:off x="49825" y="576625"/>
            <a:ext cx="8520600" cy="6285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a:t>Implementation Details (Dataset Used)</a:t>
            </a:r>
            <a:endParaRPr/>
          </a:p>
          <a:p>
            <a:pPr indent="0" lvl="0" marL="0" rtl="0" algn="l">
              <a:spcBef>
                <a:spcPts val="1000"/>
              </a:spcBef>
              <a:spcAft>
                <a:spcPts val="0"/>
              </a:spcAft>
              <a:buNone/>
            </a:pPr>
            <a:r>
              <a:t/>
            </a:r>
            <a:endParaRPr/>
          </a:p>
        </p:txBody>
      </p:sp>
      <p:pic>
        <p:nvPicPr>
          <p:cNvPr id="164" name="Google Shape;164;gcdf97c53b3_2_13"/>
          <p:cNvPicPr preferRelativeResize="0"/>
          <p:nvPr/>
        </p:nvPicPr>
        <p:blipFill rotWithShape="1">
          <a:blip r:embed="rId3">
            <a:alphaModFix/>
          </a:blip>
          <a:srcRect b="0" l="0" r="12426" t="0"/>
          <a:stretch/>
        </p:blipFill>
        <p:spPr>
          <a:xfrm>
            <a:off x="152400" y="1700125"/>
            <a:ext cx="2341201" cy="3290975"/>
          </a:xfrm>
          <a:prstGeom prst="rect">
            <a:avLst/>
          </a:prstGeom>
          <a:noFill/>
          <a:ln>
            <a:noFill/>
          </a:ln>
        </p:spPr>
      </p:pic>
      <p:pic>
        <p:nvPicPr>
          <p:cNvPr id="165" name="Google Shape;165;gcdf97c53b3_2_13"/>
          <p:cNvPicPr preferRelativeResize="0"/>
          <p:nvPr/>
        </p:nvPicPr>
        <p:blipFill>
          <a:blip r:embed="rId4">
            <a:alphaModFix/>
          </a:blip>
          <a:stretch>
            <a:fillRect/>
          </a:stretch>
        </p:blipFill>
        <p:spPr>
          <a:xfrm>
            <a:off x="2672350" y="1700125"/>
            <a:ext cx="2201285" cy="3290975"/>
          </a:xfrm>
          <a:prstGeom prst="rect">
            <a:avLst/>
          </a:prstGeom>
          <a:noFill/>
          <a:ln>
            <a:noFill/>
          </a:ln>
        </p:spPr>
      </p:pic>
      <p:sp>
        <p:nvSpPr>
          <p:cNvPr id="166" name="Google Shape;166;gcdf97c53b3_2_13"/>
          <p:cNvSpPr txBox="1"/>
          <p:nvPr/>
        </p:nvSpPr>
        <p:spPr>
          <a:xfrm>
            <a:off x="207775" y="1347275"/>
            <a:ext cx="1872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Verdana"/>
                <a:ea typeface="Verdana"/>
                <a:cs typeface="Verdana"/>
                <a:sym typeface="Verdana"/>
              </a:rPr>
              <a:t>Datasets</a:t>
            </a:r>
            <a:r>
              <a:rPr lang="en" sz="1300">
                <a:latin typeface="Verdana"/>
                <a:ea typeface="Verdana"/>
                <a:cs typeface="Verdana"/>
                <a:sym typeface="Verdana"/>
              </a:rPr>
              <a:t>:</a:t>
            </a:r>
            <a:endParaRPr sz="1300">
              <a:latin typeface="Verdana"/>
              <a:ea typeface="Verdana"/>
              <a:cs typeface="Verdana"/>
              <a:sym typeface="Verdana"/>
            </a:endParaRPr>
          </a:p>
        </p:txBody>
      </p:sp>
      <p:sp>
        <p:nvSpPr>
          <p:cNvPr id="167" name="Google Shape;167;gcdf97c53b3_2_13"/>
          <p:cNvSpPr txBox="1"/>
          <p:nvPr/>
        </p:nvSpPr>
        <p:spPr>
          <a:xfrm>
            <a:off x="5203125" y="1382075"/>
            <a:ext cx="2675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Verdana"/>
                <a:ea typeface="Verdana"/>
                <a:cs typeface="Verdana"/>
                <a:sym typeface="Verdana"/>
              </a:rPr>
              <a:t>Rack Allocation Dataset:</a:t>
            </a:r>
            <a:endParaRPr sz="1300">
              <a:solidFill>
                <a:schemeClr val="accent1"/>
              </a:solidFill>
              <a:latin typeface="Verdana"/>
              <a:ea typeface="Verdana"/>
              <a:cs typeface="Verdana"/>
              <a:sym typeface="Verdana"/>
            </a:endParaRPr>
          </a:p>
        </p:txBody>
      </p:sp>
      <p:sp>
        <p:nvSpPr>
          <p:cNvPr id="168" name="Google Shape;168;gcdf97c53b3_2_13"/>
          <p:cNvSpPr txBox="1"/>
          <p:nvPr/>
        </p:nvSpPr>
        <p:spPr>
          <a:xfrm>
            <a:off x="5405925" y="3736600"/>
            <a:ext cx="2269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Verdana"/>
                <a:ea typeface="Verdana"/>
                <a:cs typeface="Verdana"/>
                <a:sym typeface="Verdana"/>
              </a:rPr>
              <a:t>Product</a:t>
            </a:r>
            <a:r>
              <a:rPr lang="en" sz="1300">
                <a:solidFill>
                  <a:schemeClr val="accent1"/>
                </a:solidFill>
                <a:latin typeface="Verdana"/>
                <a:ea typeface="Verdana"/>
                <a:cs typeface="Verdana"/>
                <a:sym typeface="Verdana"/>
              </a:rPr>
              <a:t> Info Dataset:</a:t>
            </a:r>
            <a:endParaRPr sz="1300">
              <a:solidFill>
                <a:schemeClr val="accent1"/>
              </a:solidFill>
              <a:latin typeface="Verdana"/>
              <a:ea typeface="Verdana"/>
              <a:cs typeface="Verdana"/>
              <a:sym typeface="Verdana"/>
            </a:endParaRPr>
          </a:p>
        </p:txBody>
      </p:sp>
      <p:pic>
        <p:nvPicPr>
          <p:cNvPr id="169" name="Google Shape;169;gcdf97c53b3_2_13"/>
          <p:cNvPicPr preferRelativeResize="0"/>
          <p:nvPr/>
        </p:nvPicPr>
        <p:blipFill>
          <a:blip r:embed="rId5">
            <a:alphaModFix/>
          </a:blip>
          <a:stretch>
            <a:fillRect/>
          </a:stretch>
        </p:blipFill>
        <p:spPr>
          <a:xfrm>
            <a:off x="5052375" y="1700125"/>
            <a:ext cx="1248120" cy="2036475"/>
          </a:xfrm>
          <a:prstGeom prst="rect">
            <a:avLst/>
          </a:prstGeom>
          <a:noFill/>
          <a:ln>
            <a:noFill/>
          </a:ln>
        </p:spPr>
      </p:pic>
      <p:pic>
        <p:nvPicPr>
          <p:cNvPr id="170" name="Google Shape;170;gcdf97c53b3_2_13"/>
          <p:cNvPicPr preferRelativeResize="0"/>
          <p:nvPr/>
        </p:nvPicPr>
        <p:blipFill>
          <a:blip r:embed="rId6">
            <a:alphaModFix/>
          </a:blip>
          <a:stretch>
            <a:fillRect/>
          </a:stretch>
        </p:blipFill>
        <p:spPr>
          <a:xfrm>
            <a:off x="6386775" y="1748178"/>
            <a:ext cx="1331250" cy="1970659"/>
          </a:xfrm>
          <a:prstGeom prst="rect">
            <a:avLst/>
          </a:prstGeom>
          <a:noFill/>
          <a:ln>
            <a:noFill/>
          </a:ln>
        </p:spPr>
      </p:pic>
      <p:pic>
        <p:nvPicPr>
          <p:cNvPr id="171" name="Google Shape;171;gcdf97c53b3_2_13"/>
          <p:cNvPicPr preferRelativeResize="0"/>
          <p:nvPr/>
        </p:nvPicPr>
        <p:blipFill>
          <a:blip r:embed="rId7">
            <a:alphaModFix/>
          </a:blip>
          <a:stretch>
            <a:fillRect/>
          </a:stretch>
        </p:blipFill>
        <p:spPr>
          <a:xfrm>
            <a:off x="7804300" y="1766977"/>
            <a:ext cx="1305150" cy="1933050"/>
          </a:xfrm>
          <a:prstGeom prst="rect">
            <a:avLst/>
          </a:prstGeom>
          <a:noFill/>
          <a:ln>
            <a:noFill/>
          </a:ln>
        </p:spPr>
      </p:pic>
      <p:pic>
        <p:nvPicPr>
          <p:cNvPr id="172" name="Google Shape;172;gcdf97c53b3_2_13"/>
          <p:cNvPicPr preferRelativeResize="0"/>
          <p:nvPr/>
        </p:nvPicPr>
        <p:blipFill>
          <a:blip r:embed="rId8">
            <a:alphaModFix/>
          </a:blip>
          <a:stretch>
            <a:fillRect/>
          </a:stretch>
        </p:blipFill>
        <p:spPr>
          <a:xfrm>
            <a:off x="5250575" y="4050775"/>
            <a:ext cx="3962923" cy="9403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cdf97c53b3_2_3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 Obtained (Screenshots)</a:t>
            </a:r>
            <a:endParaRPr/>
          </a:p>
        </p:txBody>
      </p:sp>
      <p:pic>
        <p:nvPicPr>
          <p:cNvPr id="178" name="Google Shape;178;gcdf97c53b3_2_31"/>
          <p:cNvPicPr preferRelativeResize="0"/>
          <p:nvPr/>
        </p:nvPicPr>
        <p:blipFill>
          <a:blip r:embed="rId3">
            <a:alphaModFix/>
          </a:blip>
          <a:stretch>
            <a:fillRect/>
          </a:stretch>
        </p:blipFill>
        <p:spPr>
          <a:xfrm>
            <a:off x="86863" y="1280213"/>
            <a:ext cx="2506175" cy="3856012"/>
          </a:xfrm>
          <a:prstGeom prst="rect">
            <a:avLst/>
          </a:prstGeom>
          <a:noFill/>
          <a:ln>
            <a:noFill/>
          </a:ln>
        </p:spPr>
      </p:pic>
      <p:pic>
        <p:nvPicPr>
          <p:cNvPr id="179" name="Google Shape;179;gcdf97c53b3_2_31"/>
          <p:cNvPicPr preferRelativeResize="0"/>
          <p:nvPr/>
        </p:nvPicPr>
        <p:blipFill>
          <a:blip r:embed="rId4">
            <a:alphaModFix/>
          </a:blip>
          <a:stretch>
            <a:fillRect/>
          </a:stretch>
        </p:blipFill>
        <p:spPr>
          <a:xfrm>
            <a:off x="2593050" y="1276575"/>
            <a:ext cx="4044777" cy="2140674"/>
          </a:xfrm>
          <a:prstGeom prst="rect">
            <a:avLst/>
          </a:prstGeom>
          <a:noFill/>
          <a:ln>
            <a:noFill/>
          </a:ln>
        </p:spPr>
      </p:pic>
      <p:pic>
        <p:nvPicPr>
          <p:cNvPr id="180" name="Google Shape;180;gcdf97c53b3_2_31"/>
          <p:cNvPicPr preferRelativeResize="0"/>
          <p:nvPr/>
        </p:nvPicPr>
        <p:blipFill>
          <a:blip r:embed="rId5">
            <a:alphaModFix/>
          </a:blip>
          <a:stretch>
            <a:fillRect/>
          </a:stretch>
        </p:blipFill>
        <p:spPr>
          <a:xfrm>
            <a:off x="6637838" y="1276575"/>
            <a:ext cx="2506165" cy="3863276"/>
          </a:xfrm>
          <a:prstGeom prst="rect">
            <a:avLst/>
          </a:prstGeom>
          <a:noFill/>
          <a:ln>
            <a:noFill/>
          </a:ln>
        </p:spPr>
      </p:pic>
      <p:sp>
        <p:nvSpPr>
          <p:cNvPr id="181" name="Google Shape;181;gcdf97c53b3_2_31"/>
          <p:cNvSpPr/>
          <p:nvPr/>
        </p:nvSpPr>
        <p:spPr>
          <a:xfrm>
            <a:off x="1" y="2391325"/>
            <a:ext cx="2679900" cy="4818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gcdf97c53b3_2_31"/>
          <p:cNvSpPr/>
          <p:nvPr/>
        </p:nvSpPr>
        <p:spPr>
          <a:xfrm>
            <a:off x="6550976" y="2391325"/>
            <a:ext cx="2679900" cy="4818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1"/>
          <p:cNvSpPr txBox="1"/>
          <p:nvPr>
            <p:ph type="title"/>
          </p:nvPr>
        </p:nvSpPr>
        <p:spPr>
          <a:xfrm>
            <a:off x="0" y="616150"/>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lt1"/>
              </a:buClr>
              <a:buSzPts val="2800"/>
              <a:buNone/>
            </a:pPr>
            <a:r>
              <a:rPr lang="en"/>
              <a:t>Evaluation Measures</a:t>
            </a:r>
            <a:endParaRPr/>
          </a:p>
        </p:txBody>
      </p:sp>
      <p:sp>
        <p:nvSpPr>
          <p:cNvPr id="188" name="Google Shape;188;p11"/>
          <p:cNvSpPr txBox="1"/>
          <p:nvPr/>
        </p:nvSpPr>
        <p:spPr>
          <a:xfrm>
            <a:off x="331075" y="1548950"/>
            <a:ext cx="567600" cy="31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89" name="Google Shape;189;p11"/>
          <p:cNvSpPr txBox="1"/>
          <p:nvPr/>
        </p:nvSpPr>
        <p:spPr>
          <a:xfrm>
            <a:off x="194050" y="1326550"/>
            <a:ext cx="455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90" name="Google Shape;190;p11"/>
          <p:cNvSpPr txBox="1"/>
          <p:nvPr/>
        </p:nvSpPr>
        <p:spPr>
          <a:xfrm>
            <a:off x="292375" y="1421750"/>
            <a:ext cx="8643000" cy="3632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1"/>
              </a:buClr>
              <a:buSzPts val="1400"/>
              <a:buFont typeface="Verdana"/>
              <a:buChar char="●"/>
            </a:pPr>
            <a:r>
              <a:rPr lang="en">
                <a:solidFill>
                  <a:schemeClr val="accent1"/>
                </a:solidFill>
                <a:latin typeface="Verdana"/>
                <a:ea typeface="Verdana"/>
                <a:cs typeface="Verdana"/>
                <a:sym typeface="Verdana"/>
              </a:rPr>
              <a:t>Planned </a:t>
            </a:r>
            <a:endParaRPr>
              <a:solidFill>
                <a:schemeClr val="accent1"/>
              </a:solidFill>
              <a:latin typeface="Verdana"/>
              <a:ea typeface="Verdana"/>
              <a:cs typeface="Verdana"/>
              <a:sym typeface="Verdana"/>
            </a:endParaRPr>
          </a:p>
          <a:p>
            <a:pPr indent="0" lvl="0" marL="457200" rtl="0" algn="l">
              <a:spcBef>
                <a:spcPts val="0"/>
              </a:spcBef>
              <a:spcAft>
                <a:spcPts val="0"/>
              </a:spcAft>
              <a:buNone/>
            </a:pPr>
            <a:r>
              <a:rPr lang="en">
                <a:solidFill>
                  <a:schemeClr val="accent1"/>
                </a:solidFill>
                <a:latin typeface="Verdana"/>
                <a:ea typeface="Verdana"/>
                <a:cs typeface="Verdana"/>
                <a:sym typeface="Verdana"/>
              </a:rPr>
              <a:t>→ Admin, Client Login</a:t>
            </a:r>
            <a:endParaRPr>
              <a:solidFill>
                <a:schemeClr val="accent1"/>
              </a:solidFill>
              <a:latin typeface="Verdana"/>
              <a:ea typeface="Verdana"/>
              <a:cs typeface="Verdana"/>
              <a:sym typeface="Verdana"/>
            </a:endParaRPr>
          </a:p>
          <a:p>
            <a:pPr indent="0" lvl="0" marL="457200" rtl="0" algn="l">
              <a:spcBef>
                <a:spcPts val="0"/>
              </a:spcBef>
              <a:spcAft>
                <a:spcPts val="0"/>
              </a:spcAft>
              <a:buNone/>
            </a:pPr>
            <a:r>
              <a:rPr lang="en">
                <a:solidFill>
                  <a:schemeClr val="accent1"/>
                </a:solidFill>
                <a:latin typeface="Verdana"/>
                <a:ea typeface="Verdana"/>
                <a:cs typeface="Verdana"/>
                <a:sym typeface="Verdana"/>
              </a:rPr>
              <a:t>→ Storage allocation using ML algorithms</a:t>
            </a:r>
            <a:endParaRPr>
              <a:solidFill>
                <a:schemeClr val="accent1"/>
              </a:solidFill>
              <a:latin typeface="Verdana"/>
              <a:ea typeface="Verdana"/>
              <a:cs typeface="Verdana"/>
              <a:sym typeface="Verdana"/>
            </a:endParaRPr>
          </a:p>
          <a:p>
            <a:pPr indent="0" lvl="0" marL="457200" rtl="0" algn="l">
              <a:spcBef>
                <a:spcPts val="0"/>
              </a:spcBef>
              <a:spcAft>
                <a:spcPts val="0"/>
              </a:spcAft>
              <a:buNone/>
            </a:pPr>
            <a:r>
              <a:rPr lang="en">
                <a:solidFill>
                  <a:schemeClr val="accent1"/>
                </a:solidFill>
                <a:latin typeface="Verdana"/>
                <a:ea typeface="Verdana"/>
                <a:cs typeface="Verdana"/>
                <a:sym typeface="Verdana"/>
              </a:rPr>
              <a:t>→ </a:t>
            </a:r>
            <a:r>
              <a:rPr lang="en">
                <a:solidFill>
                  <a:schemeClr val="accent1"/>
                </a:solidFill>
                <a:latin typeface="Verdana"/>
                <a:ea typeface="Verdana"/>
                <a:cs typeface="Verdana"/>
                <a:sym typeface="Verdana"/>
              </a:rPr>
              <a:t>Floor Plan</a:t>
            </a:r>
            <a:r>
              <a:rPr lang="en">
                <a:solidFill>
                  <a:schemeClr val="accent1"/>
                </a:solidFill>
                <a:latin typeface="Verdana"/>
                <a:ea typeface="Verdana"/>
                <a:cs typeface="Verdana"/>
                <a:sym typeface="Verdana"/>
              </a:rPr>
              <a:t> layout planning</a:t>
            </a:r>
            <a:endParaRPr>
              <a:solidFill>
                <a:schemeClr val="accent1"/>
              </a:solidFill>
              <a:latin typeface="Verdana"/>
              <a:ea typeface="Verdana"/>
              <a:cs typeface="Verdana"/>
              <a:sym typeface="Verdana"/>
            </a:endParaRPr>
          </a:p>
          <a:p>
            <a:pPr indent="0" lvl="0" marL="457200" rtl="0" algn="l">
              <a:spcBef>
                <a:spcPts val="0"/>
              </a:spcBef>
              <a:spcAft>
                <a:spcPts val="0"/>
              </a:spcAft>
              <a:buNone/>
            </a:pPr>
            <a:r>
              <a:t/>
            </a:r>
            <a:endParaRPr>
              <a:solidFill>
                <a:schemeClr val="accent1"/>
              </a:solidFill>
              <a:latin typeface="Verdana"/>
              <a:ea typeface="Verdana"/>
              <a:cs typeface="Verdana"/>
              <a:sym typeface="Verdana"/>
            </a:endParaRPr>
          </a:p>
          <a:p>
            <a:pPr indent="-317500" lvl="0" marL="457200" rtl="0" algn="l">
              <a:spcBef>
                <a:spcPts val="0"/>
              </a:spcBef>
              <a:spcAft>
                <a:spcPts val="0"/>
              </a:spcAft>
              <a:buClr>
                <a:schemeClr val="accent1"/>
              </a:buClr>
              <a:buSzPts val="1400"/>
              <a:buFont typeface="Verdana"/>
              <a:buChar char="●"/>
            </a:pPr>
            <a:r>
              <a:rPr lang="en">
                <a:solidFill>
                  <a:schemeClr val="accent1"/>
                </a:solidFill>
                <a:latin typeface="Verdana"/>
                <a:ea typeface="Verdana"/>
                <a:cs typeface="Verdana"/>
                <a:sym typeface="Verdana"/>
              </a:rPr>
              <a:t>Achieved</a:t>
            </a:r>
            <a:endParaRPr>
              <a:solidFill>
                <a:schemeClr val="accent1"/>
              </a:solidFill>
              <a:latin typeface="Verdana"/>
              <a:ea typeface="Verdana"/>
              <a:cs typeface="Verdana"/>
              <a:sym typeface="Verdana"/>
            </a:endParaRPr>
          </a:p>
          <a:p>
            <a:pPr indent="0" lvl="0" marL="457200" rtl="0" algn="l">
              <a:spcBef>
                <a:spcPts val="0"/>
              </a:spcBef>
              <a:spcAft>
                <a:spcPts val="0"/>
              </a:spcAft>
              <a:buNone/>
            </a:pPr>
            <a:r>
              <a:rPr lang="en">
                <a:solidFill>
                  <a:schemeClr val="accent1"/>
                </a:solidFill>
                <a:latin typeface="Verdana"/>
                <a:ea typeface="Verdana"/>
                <a:cs typeface="Verdana"/>
                <a:sym typeface="Verdana"/>
              </a:rPr>
              <a:t>→ Storage allocation and optimization using Multiple Knapsack</a:t>
            </a:r>
            <a:endParaRPr>
              <a:solidFill>
                <a:schemeClr val="accent1"/>
              </a:solidFill>
              <a:latin typeface="Verdana"/>
              <a:ea typeface="Verdana"/>
              <a:cs typeface="Verdana"/>
              <a:sym typeface="Verdana"/>
            </a:endParaRPr>
          </a:p>
          <a:p>
            <a:pPr indent="0" lvl="0" marL="457200" rtl="0" algn="l">
              <a:spcBef>
                <a:spcPts val="0"/>
              </a:spcBef>
              <a:spcAft>
                <a:spcPts val="0"/>
              </a:spcAft>
              <a:buNone/>
            </a:pPr>
            <a:r>
              <a:rPr lang="en">
                <a:solidFill>
                  <a:schemeClr val="accent1"/>
                </a:solidFill>
                <a:latin typeface="Verdana"/>
                <a:ea typeface="Verdana"/>
                <a:cs typeface="Verdana"/>
                <a:sym typeface="Verdana"/>
              </a:rPr>
              <a:t>→ Category based aisle allocation reducing picking distance</a:t>
            </a:r>
            <a:endParaRPr>
              <a:solidFill>
                <a:schemeClr val="accent1"/>
              </a:solidFill>
              <a:latin typeface="Verdana"/>
              <a:ea typeface="Verdana"/>
              <a:cs typeface="Verdana"/>
              <a:sym typeface="Verdana"/>
            </a:endParaRPr>
          </a:p>
          <a:p>
            <a:pPr indent="0" lvl="0" marL="457200" rtl="0" algn="l">
              <a:spcBef>
                <a:spcPts val="0"/>
              </a:spcBef>
              <a:spcAft>
                <a:spcPts val="0"/>
              </a:spcAft>
              <a:buNone/>
            </a:pPr>
            <a:r>
              <a:rPr lang="en">
                <a:solidFill>
                  <a:schemeClr val="accent1"/>
                </a:solidFill>
                <a:latin typeface="Verdana"/>
                <a:ea typeface="Verdana"/>
                <a:cs typeface="Verdana"/>
                <a:sym typeface="Verdana"/>
              </a:rPr>
              <a:t>→ Using ML algorithm to identify product categories</a:t>
            </a:r>
            <a:endParaRPr>
              <a:solidFill>
                <a:schemeClr val="accent1"/>
              </a:solidFill>
              <a:latin typeface="Verdana"/>
              <a:ea typeface="Verdana"/>
              <a:cs typeface="Verdana"/>
              <a:sym typeface="Verdana"/>
            </a:endParaRPr>
          </a:p>
          <a:p>
            <a:pPr indent="0" lvl="0" marL="457200" rtl="0" algn="l">
              <a:spcBef>
                <a:spcPts val="0"/>
              </a:spcBef>
              <a:spcAft>
                <a:spcPts val="0"/>
              </a:spcAft>
              <a:buNone/>
            </a:pPr>
            <a:r>
              <a:t/>
            </a:r>
            <a:endParaRPr>
              <a:solidFill>
                <a:schemeClr val="accent1"/>
              </a:solidFill>
              <a:latin typeface="Verdana"/>
              <a:ea typeface="Verdana"/>
              <a:cs typeface="Verdana"/>
              <a:sym typeface="Verdana"/>
            </a:endParaRPr>
          </a:p>
          <a:p>
            <a:pPr indent="-317500" lvl="0" marL="457200" rtl="0" algn="l">
              <a:spcBef>
                <a:spcPts val="0"/>
              </a:spcBef>
              <a:spcAft>
                <a:spcPts val="0"/>
              </a:spcAft>
              <a:buClr>
                <a:schemeClr val="accent1"/>
              </a:buClr>
              <a:buSzPts val="1400"/>
              <a:buFont typeface="Verdana"/>
              <a:buChar char="●"/>
            </a:pPr>
            <a:r>
              <a:rPr lang="en">
                <a:solidFill>
                  <a:schemeClr val="accent1"/>
                </a:solidFill>
                <a:latin typeface="Verdana"/>
                <a:ea typeface="Verdana"/>
                <a:cs typeface="Verdana"/>
                <a:sym typeface="Verdana"/>
              </a:rPr>
              <a:t>Extra features achieved</a:t>
            </a:r>
            <a:endParaRPr>
              <a:solidFill>
                <a:schemeClr val="accent1"/>
              </a:solidFill>
              <a:latin typeface="Verdana"/>
              <a:ea typeface="Verdana"/>
              <a:cs typeface="Verdana"/>
              <a:sym typeface="Verdana"/>
            </a:endParaRPr>
          </a:p>
          <a:p>
            <a:pPr indent="0" lvl="0" marL="457200" rtl="0" algn="l">
              <a:spcBef>
                <a:spcPts val="0"/>
              </a:spcBef>
              <a:spcAft>
                <a:spcPts val="0"/>
              </a:spcAft>
              <a:buNone/>
            </a:pPr>
            <a:r>
              <a:rPr lang="en">
                <a:solidFill>
                  <a:schemeClr val="accent1"/>
                </a:solidFill>
                <a:latin typeface="Verdana"/>
                <a:ea typeface="Verdana"/>
                <a:cs typeface="Verdana"/>
                <a:sym typeface="Verdana"/>
              </a:rPr>
              <a:t>→ Profit optimization</a:t>
            </a:r>
            <a:endParaRPr>
              <a:solidFill>
                <a:schemeClr val="accent1"/>
              </a:solidFill>
              <a:latin typeface="Verdana"/>
              <a:ea typeface="Verdana"/>
              <a:cs typeface="Verdana"/>
              <a:sym typeface="Verdana"/>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2"/>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lt1"/>
              </a:buClr>
              <a:buSzPts val="2800"/>
              <a:buNone/>
            </a:pPr>
            <a:r>
              <a:rPr lang="en"/>
              <a:t>Conclusion</a:t>
            </a:r>
            <a:endParaRPr/>
          </a:p>
        </p:txBody>
      </p:sp>
      <p:sp>
        <p:nvSpPr>
          <p:cNvPr id="196" name="Google Shape;196;p12"/>
          <p:cNvSpPr txBox="1"/>
          <p:nvPr/>
        </p:nvSpPr>
        <p:spPr>
          <a:xfrm>
            <a:off x="89150" y="1376100"/>
            <a:ext cx="8872200" cy="29835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accent1"/>
              </a:buClr>
              <a:buSzPts val="1500"/>
              <a:buFont typeface="Verdana"/>
              <a:buChar char="●"/>
            </a:pPr>
            <a:r>
              <a:rPr lang="en" sz="1450">
                <a:solidFill>
                  <a:schemeClr val="accent1"/>
                </a:solidFill>
                <a:highlight>
                  <a:srgbClr val="FCFCFC"/>
                </a:highlight>
                <a:latin typeface="Verdana"/>
                <a:ea typeface="Verdana"/>
                <a:cs typeface="Verdana"/>
                <a:sym typeface="Verdana"/>
              </a:rPr>
              <a:t>With the intensifying competition among e-commerce companies, the storage efficiency achieved in e-commerce warehouses is a very important concern in e-commerce logistics. </a:t>
            </a:r>
            <a:endParaRPr sz="1450">
              <a:solidFill>
                <a:schemeClr val="accent1"/>
              </a:solidFill>
              <a:highlight>
                <a:srgbClr val="FCFCFC"/>
              </a:highlight>
              <a:latin typeface="Verdana"/>
              <a:ea typeface="Verdana"/>
              <a:cs typeface="Verdana"/>
              <a:sym typeface="Verdana"/>
            </a:endParaRPr>
          </a:p>
          <a:p>
            <a:pPr indent="0" lvl="0" marL="457200" rtl="0" algn="l">
              <a:lnSpc>
                <a:spcPct val="115000"/>
              </a:lnSpc>
              <a:spcBef>
                <a:spcPts val="0"/>
              </a:spcBef>
              <a:spcAft>
                <a:spcPts val="0"/>
              </a:spcAft>
              <a:buNone/>
            </a:pPr>
            <a:r>
              <a:t/>
            </a:r>
            <a:endParaRPr sz="1450">
              <a:solidFill>
                <a:schemeClr val="accent1"/>
              </a:solidFill>
              <a:highlight>
                <a:srgbClr val="FCFCFC"/>
              </a:highlight>
              <a:latin typeface="Verdana"/>
              <a:ea typeface="Verdana"/>
              <a:cs typeface="Verdana"/>
              <a:sym typeface="Verdana"/>
            </a:endParaRPr>
          </a:p>
          <a:p>
            <a:pPr indent="-320675" lvl="0" marL="457200" rtl="0" algn="l">
              <a:lnSpc>
                <a:spcPct val="115000"/>
              </a:lnSpc>
              <a:spcBef>
                <a:spcPts val="0"/>
              </a:spcBef>
              <a:spcAft>
                <a:spcPts val="0"/>
              </a:spcAft>
              <a:buClr>
                <a:schemeClr val="accent1"/>
              </a:buClr>
              <a:buSzPts val="1450"/>
              <a:buFont typeface="Verdana"/>
              <a:buChar char="●"/>
            </a:pPr>
            <a:r>
              <a:rPr lang="en" sz="1450">
                <a:solidFill>
                  <a:schemeClr val="accent1"/>
                </a:solidFill>
                <a:highlight>
                  <a:srgbClr val="FCFCFC"/>
                </a:highlight>
                <a:latin typeface="Verdana"/>
                <a:ea typeface="Verdana"/>
                <a:cs typeface="Verdana"/>
                <a:sym typeface="Verdana"/>
              </a:rPr>
              <a:t>The practical significance of our project  is that it presents an improved class-based storage strategy for e-commerce storage centers. </a:t>
            </a:r>
            <a:endParaRPr sz="1450">
              <a:solidFill>
                <a:schemeClr val="accent1"/>
              </a:solidFill>
              <a:highlight>
                <a:srgbClr val="FCFCFC"/>
              </a:highlight>
              <a:latin typeface="Verdana"/>
              <a:ea typeface="Verdana"/>
              <a:cs typeface="Verdana"/>
              <a:sym typeface="Verdana"/>
            </a:endParaRPr>
          </a:p>
          <a:p>
            <a:pPr indent="0" lvl="0" marL="457200" rtl="0" algn="l">
              <a:lnSpc>
                <a:spcPct val="115000"/>
              </a:lnSpc>
              <a:spcBef>
                <a:spcPts val="0"/>
              </a:spcBef>
              <a:spcAft>
                <a:spcPts val="0"/>
              </a:spcAft>
              <a:buNone/>
            </a:pPr>
            <a:r>
              <a:t/>
            </a:r>
            <a:endParaRPr sz="1450">
              <a:solidFill>
                <a:schemeClr val="accent1"/>
              </a:solidFill>
              <a:highlight>
                <a:srgbClr val="FCFCFC"/>
              </a:highlight>
              <a:latin typeface="Verdana"/>
              <a:ea typeface="Verdana"/>
              <a:cs typeface="Verdana"/>
              <a:sym typeface="Verdana"/>
            </a:endParaRPr>
          </a:p>
          <a:p>
            <a:pPr indent="-320675" lvl="0" marL="457200" rtl="0" algn="l">
              <a:lnSpc>
                <a:spcPct val="115000"/>
              </a:lnSpc>
              <a:spcBef>
                <a:spcPts val="0"/>
              </a:spcBef>
              <a:spcAft>
                <a:spcPts val="0"/>
              </a:spcAft>
              <a:buClr>
                <a:schemeClr val="accent1"/>
              </a:buClr>
              <a:buSzPts val="1450"/>
              <a:buFont typeface="Verdana"/>
              <a:buChar char="●"/>
            </a:pPr>
            <a:r>
              <a:rPr lang="en" sz="1450">
                <a:solidFill>
                  <a:schemeClr val="accent1"/>
                </a:solidFill>
                <a:highlight>
                  <a:srgbClr val="FCFCFC"/>
                </a:highlight>
                <a:latin typeface="Verdana"/>
                <a:ea typeface="Verdana"/>
                <a:cs typeface="Verdana"/>
                <a:sym typeface="Verdana"/>
              </a:rPr>
              <a:t> This improvement is of great significance to e-commerce enterprises because it helps them to increase their picking efficiency and picking speed in their warehouses and thus to shorten the time required for order fulfillment logistics, reducing the time consumers must wait for their goods and enhancing the shopping experience.</a:t>
            </a:r>
            <a:endParaRPr sz="1450">
              <a:solidFill>
                <a:schemeClr val="accent1"/>
              </a:solidFill>
              <a:highlight>
                <a:srgbClr val="FCFCFC"/>
              </a:highlight>
              <a:latin typeface="Verdana"/>
              <a:ea typeface="Verdana"/>
              <a:cs typeface="Verdana"/>
              <a:sym typeface="Verdan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cdf5a6aff4_0_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2800"/>
              <a:buFont typeface="Arial"/>
              <a:buNone/>
            </a:pPr>
            <a:r>
              <a:rPr lang="en"/>
              <a:t>Future Scope</a:t>
            </a:r>
            <a:endParaRPr/>
          </a:p>
        </p:txBody>
      </p:sp>
      <p:sp>
        <p:nvSpPr>
          <p:cNvPr id="202" name="Google Shape;202;gcdf5a6aff4_0_0"/>
          <p:cNvSpPr txBox="1"/>
          <p:nvPr/>
        </p:nvSpPr>
        <p:spPr>
          <a:xfrm>
            <a:off x="94275" y="1560850"/>
            <a:ext cx="6830400" cy="1739400"/>
          </a:xfrm>
          <a:prstGeom prst="rect">
            <a:avLst/>
          </a:prstGeom>
          <a:noFill/>
          <a:ln>
            <a:noFill/>
          </a:ln>
        </p:spPr>
        <p:txBody>
          <a:bodyPr anchorCtr="0" anchor="t" bIns="91425" lIns="91425" spcFirstLastPara="1" rIns="91425" wrap="square" tIns="91425">
            <a:spAutoFit/>
          </a:bodyPr>
          <a:lstStyle/>
          <a:p>
            <a:pPr indent="-317500" lvl="0" marL="457200" rtl="0" algn="just">
              <a:lnSpc>
                <a:spcPct val="150000"/>
              </a:lnSpc>
              <a:spcBef>
                <a:spcPts val="0"/>
              </a:spcBef>
              <a:spcAft>
                <a:spcPts val="0"/>
              </a:spcAft>
              <a:buClr>
                <a:schemeClr val="accent1"/>
              </a:buClr>
              <a:buSzPts val="1400"/>
              <a:buFont typeface="Verdana"/>
              <a:buChar char="●"/>
            </a:pPr>
            <a:r>
              <a:rPr lang="en">
                <a:solidFill>
                  <a:schemeClr val="accent1"/>
                </a:solidFill>
                <a:latin typeface="Verdana"/>
                <a:ea typeface="Verdana"/>
                <a:cs typeface="Verdana"/>
                <a:sym typeface="Verdana"/>
              </a:rPr>
              <a:t>Barcode scanning and generation facility for goods.</a:t>
            </a:r>
            <a:endParaRPr>
              <a:solidFill>
                <a:schemeClr val="accent1"/>
              </a:solidFill>
              <a:latin typeface="Verdana"/>
              <a:ea typeface="Verdana"/>
              <a:cs typeface="Verdana"/>
              <a:sym typeface="Verdana"/>
            </a:endParaRPr>
          </a:p>
          <a:p>
            <a:pPr indent="-317500" lvl="0" marL="457200" rtl="0" algn="just">
              <a:lnSpc>
                <a:spcPct val="150000"/>
              </a:lnSpc>
              <a:spcBef>
                <a:spcPts val="0"/>
              </a:spcBef>
              <a:spcAft>
                <a:spcPts val="0"/>
              </a:spcAft>
              <a:buClr>
                <a:schemeClr val="accent1"/>
              </a:buClr>
              <a:buSzPts val="1400"/>
              <a:buFont typeface="Verdana"/>
              <a:buChar char="●"/>
            </a:pPr>
            <a:r>
              <a:rPr lang="en">
                <a:solidFill>
                  <a:schemeClr val="accent1"/>
                </a:solidFill>
                <a:latin typeface="Verdana"/>
                <a:ea typeface="Verdana"/>
                <a:cs typeface="Verdana"/>
                <a:sym typeface="Verdana"/>
              </a:rPr>
              <a:t>Sales prediction for warehouse.</a:t>
            </a:r>
            <a:endParaRPr>
              <a:solidFill>
                <a:schemeClr val="accent1"/>
              </a:solidFill>
              <a:latin typeface="Verdana"/>
              <a:ea typeface="Verdana"/>
              <a:cs typeface="Verdana"/>
              <a:sym typeface="Verdana"/>
            </a:endParaRPr>
          </a:p>
          <a:p>
            <a:pPr indent="-317500" lvl="0" marL="457200" rtl="0" algn="just">
              <a:lnSpc>
                <a:spcPct val="150000"/>
              </a:lnSpc>
              <a:spcBef>
                <a:spcPts val="0"/>
              </a:spcBef>
              <a:spcAft>
                <a:spcPts val="0"/>
              </a:spcAft>
              <a:buClr>
                <a:schemeClr val="accent1"/>
              </a:buClr>
              <a:buSzPts val="1400"/>
              <a:buFont typeface="Verdana"/>
              <a:buChar char="●"/>
            </a:pPr>
            <a:r>
              <a:rPr lang="en">
                <a:solidFill>
                  <a:schemeClr val="accent1"/>
                </a:solidFill>
                <a:latin typeface="Verdana"/>
                <a:ea typeface="Verdana"/>
                <a:cs typeface="Verdana"/>
                <a:sym typeface="Verdana"/>
              </a:rPr>
              <a:t>Reduce picking time by keeping certain products together</a:t>
            </a:r>
            <a:endParaRPr>
              <a:solidFill>
                <a:schemeClr val="accent1"/>
              </a:solidFill>
              <a:latin typeface="Verdana"/>
              <a:ea typeface="Verdana"/>
              <a:cs typeface="Verdana"/>
              <a:sym typeface="Verdana"/>
            </a:endParaRPr>
          </a:p>
          <a:p>
            <a:pPr indent="-330200" lvl="0" marL="457200" rtl="0" algn="just">
              <a:lnSpc>
                <a:spcPct val="150000"/>
              </a:lnSpc>
              <a:spcBef>
                <a:spcPts val="0"/>
              </a:spcBef>
              <a:spcAft>
                <a:spcPts val="0"/>
              </a:spcAft>
              <a:buSzPts val="1600"/>
              <a:buFont typeface="Verdana"/>
              <a:buChar char="●"/>
            </a:pPr>
            <a:r>
              <a:rPr lang="en">
                <a:solidFill>
                  <a:schemeClr val="accent1"/>
                </a:solidFill>
                <a:latin typeface="Verdana"/>
                <a:ea typeface="Verdana"/>
                <a:cs typeface="Verdana"/>
                <a:sym typeface="Verdana"/>
              </a:rPr>
              <a:t>Sparing and allocating space for emergencies</a:t>
            </a:r>
            <a:r>
              <a:rPr lang="en" sz="1600">
                <a:latin typeface="Verdana"/>
                <a:ea typeface="Verdana"/>
                <a:cs typeface="Verdana"/>
                <a:sym typeface="Verdana"/>
              </a:rPr>
              <a:t>.</a:t>
            </a:r>
            <a:endParaRPr sz="1800">
              <a:latin typeface="Verdana"/>
              <a:ea typeface="Verdana"/>
              <a:cs typeface="Verdana"/>
              <a:sym typeface="Verdana"/>
            </a:endParaRPr>
          </a:p>
          <a:p>
            <a:pPr indent="0" lvl="0" marL="457200" rtl="0" algn="l">
              <a:lnSpc>
                <a:spcPct val="150000"/>
              </a:lnSpc>
              <a:spcBef>
                <a:spcPts val="0"/>
              </a:spcBef>
              <a:spcAft>
                <a:spcPts val="0"/>
              </a:spcAft>
              <a:buNone/>
            </a:pPr>
            <a:r>
              <a:t/>
            </a:r>
            <a:endParaRPr/>
          </a:p>
        </p:txBody>
      </p:sp>
      <p:pic>
        <p:nvPicPr>
          <p:cNvPr id="203" name="Google Shape;203;gcdf5a6aff4_0_0"/>
          <p:cNvPicPr preferRelativeResize="0"/>
          <p:nvPr/>
        </p:nvPicPr>
        <p:blipFill>
          <a:blip r:embed="rId3">
            <a:alphaModFix/>
          </a:blip>
          <a:stretch>
            <a:fillRect/>
          </a:stretch>
        </p:blipFill>
        <p:spPr>
          <a:xfrm>
            <a:off x="6870876" y="1427036"/>
            <a:ext cx="2075099" cy="1301550"/>
          </a:xfrm>
          <a:prstGeom prst="rect">
            <a:avLst/>
          </a:prstGeom>
          <a:noFill/>
          <a:ln>
            <a:noFill/>
          </a:ln>
        </p:spPr>
      </p:pic>
      <p:pic>
        <p:nvPicPr>
          <p:cNvPr id="204" name="Google Shape;204;gcdf5a6aff4_0_0"/>
          <p:cNvPicPr preferRelativeResize="0"/>
          <p:nvPr/>
        </p:nvPicPr>
        <p:blipFill>
          <a:blip r:embed="rId4">
            <a:alphaModFix/>
          </a:blip>
          <a:stretch>
            <a:fillRect/>
          </a:stretch>
        </p:blipFill>
        <p:spPr>
          <a:xfrm>
            <a:off x="848950" y="3305913"/>
            <a:ext cx="2515050" cy="1674075"/>
          </a:xfrm>
          <a:prstGeom prst="rect">
            <a:avLst/>
          </a:prstGeom>
          <a:noFill/>
          <a:ln>
            <a:noFill/>
          </a:ln>
        </p:spPr>
      </p:pic>
      <p:pic>
        <p:nvPicPr>
          <p:cNvPr id="205" name="Google Shape;205;gcdf5a6aff4_0_0"/>
          <p:cNvPicPr preferRelativeResize="0"/>
          <p:nvPr/>
        </p:nvPicPr>
        <p:blipFill>
          <a:blip r:embed="rId5">
            <a:alphaModFix/>
          </a:blip>
          <a:stretch>
            <a:fillRect/>
          </a:stretch>
        </p:blipFill>
        <p:spPr>
          <a:xfrm>
            <a:off x="6018018" y="3030975"/>
            <a:ext cx="2211749" cy="2047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2"/>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Content</a:t>
            </a:r>
            <a:endParaRPr/>
          </a:p>
        </p:txBody>
      </p:sp>
      <p:sp>
        <p:nvSpPr>
          <p:cNvPr id="73" name="Google Shape;73;p2"/>
          <p:cNvSpPr txBox="1"/>
          <p:nvPr>
            <p:ph idx="1" type="body"/>
          </p:nvPr>
        </p:nvSpPr>
        <p:spPr>
          <a:xfrm>
            <a:off x="311700" y="1232075"/>
            <a:ext cx="6288300" cy="4154400"/>
          </a:xfrm>
          <a:prstGeom prst="rect">
            <a:avLst/>
          </a:prstGeom>
          <a:noFill/>
          <a:ln>
            <a:noFill/>
          </a:ln>
        </p:spPr>
        <p:txBody>
          <a:bodyPr anchorCtr="0" anchor="t" bIns="91425" lIns="91425" spcFirstLastPara="1" rIns="91425" wrap="square" tIns="91425">
            <a:noAutofit/>
          </a:bodyPr>
          <a:lstStyle/>
          <a:p>
            <a:pPr indent="-298450" lvl="0" marL="457200" rtl="0" algn="l">
              <a:spcBef>
                <a:spcPts val="1000"/>
              </a:spcBef>
              <a:spcAft>
                <a:spcPts val="0"/>
              </a:spcAft>
              <a:buClr>
                <a:schemeClr val="accent1"/>
              </a:buClr>
              <a:buSzPts val="1100"/>
              <a:buFont typeface="Verdana"/>
              <a:buAutoNum type="arabicPeriod"/>
            </a:pPr>
            <a:r>
              <a:rPr lang="en" sz="1200">
                <a:solidFill>
                  <a:schemeClr val="accent1"/>
                </a:solidFill>
                <a:highlight>
                  <a:srgbClr val="FFFFFF"/>
                </a:highlight>
                <a:latin typeface="Verdana"/>
                <a:ea typeface="Verdana"/>
                <a:cs typeface="Verdana"/>
                <a:sym typeface="Verdana"/>
              </a:rPr>
              <a:t>Introduction to Project</a:t>
            </a:r>
            <a:endParaRPr sz="1200">
              <a:solidFill>
                <a:schemeClr val="accent1"/>
              </a:solidFill>
              <a:highlight>
                <a:srgbClr val="FFFFFF"/>
              </a:highlight>
              <a:latin typeface="Verdana"/>
              <a:ea typeface="Verdana"/>
              <a:cs typeface="Verdana"/>
              <a:sym typeface="Verdana"/>
            </a:endParaRPr>
          </a:p>
          <a:p>
            <a:pPr indent="-298450" lvl="0" marL="457200" rtl="0" algn="l">
              <a:spcBef>
                <a:spcPts val="0"/>
              </a:spcBef>
              <a:spcAft>
                <a:spcPts val="0"/>
              </a:spcAft>
              <a:buClr>
                <a:schemeClr val="accent1"/>
              </a:buClr>
              <a:buSzPts val="1100"/>
              <a:buFont typeface="Verdana"/>
              <a:buAutoNum type="arabicPeriod"/>
            </a:pPr>
            <a:r>
              <a:rPr lang="en" sz="1200">
                <a:solidFill>
                  <a:schemeClr val="accent1"/>
                </a:solidFill>
                <a:highlight>
                  <a:srgbClr val="FFFFFF"/>
                </a:highlight>
                <a:latin typeface="Verdana"/>
                <a:ea typeface="Verdana"/>
                <a:cs typeface="Verdana"/>
                <a:sym typeface="Verdana"/>
              </a:rPr>
              <a:t>Lacuna in the existing System</a:t>
            </a:r>
            <a:endParaRPr sz="1200">
              <a:solidFill>
                <a:schemeClr val="accent1"/>
              </a:solidFill>
              <a:highlight>
                <a:srgbClr val="FFFFFF"/>
              </a:highlight>
              <a:latin typeface="Verdana"/>
              <a:ea typeface="Verdana"/>
              <a:cs typeface="Verdana"/>
              <a:sym typeface="Verdana"/>
            </a:endParaRPr>
          </a:p>
          <a:p>
            <a:pPr indent="-298450" lvl="0" marL="457200" rtl="0" algn="l">
              <a:spcBef>
                <a:spcPts val="0"/>
              </a:spcBef>
              <a:spcAft>
                <a:spcPts val="0"/>
              </a:spcAft>
              <a:buClr>
                <a:schemeClr val="accent1"/>
              </a:buClr>
              <a:buSzPts val="1100"/>
              <a:buFont typeface="Verdana"/>
              <a:buAutoNum type="arabicPeriod"/>
            </a:pPr>
            <a:r>
              <a:rPr lang="en" sz="1200">
                <a:solidFill>
                  <a:schemeClr val="accent1"/>
                </a:solidFill>
                <a:highlight>
                  <a:srgbClr val="FFFFFF"/>
                </a:highlight>
                <a:latin typeface="Verdana"/>
                <a:ea typeface="Verdana"/>
                <a:cs typeface="Verdana"/>
                <a:sym typeface="Verdana"/>
              </a:rPr>
              <a:t>Problem Statement</a:t>
            </a:r>
            <a:endParaRPr sz="1200">
              <a:solidFill>
                <a:schemeClr val="accent1"/>
              </a:solidFill>
              <a:highlight>
                <a:srgbClr val="FFFFFF"/>
              </a:highlight>
              <a:latin typeface="Verdana"/>
              <a:ea typeface="Verdana"/>
              <a:cs typeface="Verdana"/>
              <a:sym typeface="Verdana"/>
            </a:endParaRPr>
          </a:p>
          <a:p>
            <a:pPr indent="-298450" lvl="0" marL="457200" rtl="0" algn="l">
              <a:spcBef>
                <a:spcPts val="0"/>
              </a:spcBef>
              <a:spcAft>
                <a:spcPts val="0"/>
              </a:spcAft>
              <a:buClr>
                <a:schemeClr val="accent1"/>
              </a:buClr>
              <a:buSzPts val="1100"/>
              <a:buFont typeface="Verdana"/>
              <a:buAutoNum type="arabicPeriod"/>
            </a:pPr>
            <a:r>
              <a:rPr lang="en" sz="1200">
                <a:solidFill>
                  <a:schemeClr val="accent1"/>
                </a:solidFill>
                <a:highlight>
                  <a:srgbClr val="FFFFFF"/>
                </a:highlight>
                <a:latin typeface="Verdana"/>
                <a:ea typeface="Verdana"/>
                <a:cs typeface="Verdana"/>
                <a:sym typeface="Verdana"/>
              </a:rPr>
              <a:t>Literature Survey</a:t>
            </a:r>
            <a:endParaRPr sz="1200">
              <a:solidFill>
                <a:schemeClr val="accent1"/>
              </a:solidFill>
              <a:highlight>
                <a:srgbClr val="FFFFFF"/>
              </a:highlight>
              <a:latin typeface="Verdana"/>
              <a:ea typeface="Verdana"/>
              <a:cs typeface="Verdana"/>
              <a:sym typeface="Verdana"/>
            </a:endParaRPr>
          </a:p>
          <a:p>
            <a:pPr indent="-298450" lvl="0" marL="457200" rtl="0" algn="l">
              <a:spcBef>
                <a:spcPts val="0"/>
              </a:spcBef>
              <a:spcAft>
                <a:spcPts val="0"/>
              </a:spcAft>
              <a:buClr>
                <a:schemeClr val="accent1"/>
              </a:buClr>
              <a:buSzPts val="1100"/>
              <a:buFont typeface="Verdana"/>
              <a:buAutoNum type="arabicPeriod"/>
            </a:pPr>
            <a:r>
              <a:rPr lang="en" sz="1200">
                <a:solidFill>
                  <a:schemeClr val="accent1"/>
                </a:solidFill>
                <a:highlight>
                  <a:srgbClr val="FFFFFF"/>
                </a:highlight>
                <a:latin typeface="Verdana"/>
                <a:ea typeface="Verdana"/>
                <a:cs typeface="Verdana"/>
                <a:sym typeface="Verdana"/>
              </a:rPr>
              <a:t>Hardware, Software, tools and the constraints</a:t>
            </a:r>
            <a:endParaRPr sz="1200">
              <a:solidFill>
                <a:schemeClr val="accent1"/>
              </a:solidFill>
              <a:highlight>
                <a:srgbClr val="FFFFFF"/>
              </a:highlight>
              <a:latin typeface="Verdana"/>
              <a:ea typeface="Verdana"/>
              <a:cs typeface="Verdana"/>
              <a:sym typeface="Verdana"/>
            </a:endParaRPr>
          </a:p>
          <a:p>
            <a:pPr indent="-298450" lvl="0" marL="457200" rtl="0" algn="l">
              <a:spcBef>
                <a:spcPts val="0"/>
              </a:spcBef>
              <a:spcAft>
                <a:spcPts val="0"/>
              </a:spcAft>
              <a:buClr>
                <a:schemeClr val="accent1"/>
              </a:buClr>
              <a:buSzPts val="1100"/>
              <a:buFont typeface="Verdana"/>
              <a:buAutoNum type="arabicPeriod"/>
            </a:pPr>
            <a:r>
              <a:rPr lang="en" sz="1200">
                <a:solidFill>
                  <a:schemeClr val="accent1"/>
                </a:solidFill>
                <a:highlight>
                  <a:srgbClr val="FFFFFF"/>
                </a:highlight>
                <a:latin typeface="Verdana"/>
                <a:ea typeface="Verdana"/>
                <a:cs typeface="Verdana"/>
                <a:sym typeface="Verdana"/>
              </a:rPr>
              <a:t>Block Diagram of the Project (Conceptual Architecture)</a:t>
            </a:r>
            <a:endParaRPr sz="1200">
              <a:solidFill>
                <a:schemeClr val="accent1"/>
              </a:solidFill>
              <a:highlight>
                <a:srgbClr val="FFFFFF"/>
              </a:highlight>
              <a:latin typeface="Verdana"/>
              <a:ea typeface="Verdana"/>
              <a:cs typeface="Verdana"/>
              <a:sym typeface="Verdana"/>
            </a:endParaRPr>
          </a:p>
          <a:p>
            <a:pPr indent="-298450" lvl="0" marL="457200" rtl="0" algn="l">
              <a:spcBef>
                <a:spcPts val="0"/>
              </a:spcBef>
              <a:spcAft>
                <a:spcPts val="0"/>
              </a:spcAft>
              <a:buClr>
                <a:schemeClr val="accent1"/>
              </a:buClr>
              <a:buSzPts val="1100"/>
              <a:buFont typeface="Verdana"/>
              <a:buAutoNum type="arabicPeriod"/>
            </a:pPr>
            <a:r>
              <a:rPr lang="en" sz="1200">
                <a:solidFill>
                  <a:schemeClr val="accent1"/>
                </a:solidFill>
                <a:highlight>
                  <a:srgbClr val="FFFFFF"/>
                </a:highlight>
                <a:latin typeface="Verdana"/>
                <a:ea typeface="Verdana"/>
                <a:cs typeface="Verdana"/>
                <a:sym typeface="Verdana"/>
              </a:rPr>
              <a:t>Modular Diagram of the Project (Also DFD, Use Case diagram / ER Diagram)</a:t>
            </a:r>
            <a:endParaRPr sz="1200">
              <a:solidFill>
                <a:schemeClr val="accent1"/>
              </a:solidFill>
              <a:highlight>
                <a:srgbClr val="FFFFFF"/>
              </a:highlight>
              <a:latin typeface="Verdana"/>
              <a:ea typeface="Verdana"/>
              <a:cs typeface="Verdana"/>
              <a:sym typeface="Verdana"/>
            </a:endParaRPr>
          </a:p>
          <a:p>
            <a:pPr indent="-298450" lvl="0" marL="457200" rtl="0" algn="l">
              <a:spcBef>
                <a:spcPts val="0"/>
              </a:spcBef>
              <a:spcAft>
                <a:spcPts val="0"/>
              </a:spcAft>
              <a:buClr>
                <a:schemeClr val="accent1"/>
              </a:buClr>
              <a:buSzPts val="1100"/>
              <a:buFont typeface="Verdana"/>
              <a:buAutoNum type="arabicPeriod"/>
            </a:pPr>
            <a:r>
              <a:rPr lang="en" sz="1200">
                <a:solidFill>
                  <a:schemeClr val="accent1"/>
                </a:solidFill>
                <a:highlight>
                  <a:srgbClr val="FFFFFF"/>
                </a:highlight>
                <a:latin typeface="Verdana"/>
                <a:ea typeface="Verdana"/>
                <a:cs typeface="Verdana"/>
                <a:sym typeface="Verdana"/>
              </a:rPr>
              <a:t>Methodology employed  </a:t>
            </a:r>
            <a:endParaRPr sz="1200">
              <a:solidFill>
                <a:schemeClr val="accent1"/>
              </a:solidFill>
              <a:highlight>
                <a:srgbClr val="FFFFFF"/>
              </a:highlight>
              <a:latin typeface="Verdana"/>
              <a:ea typeface="Verdana"/>
              <a:cs typeface="Verdana"/>
              <a:sym typeface="Verdana"/>
            </a:endParaRPr>
          </a:p>
          <a:p>
            <a:pPr indent="-298450" lvl="0" marL="457200" rtl="0" algn="l">
              <a:spcBef>
                <a:spcPts val="0"/>
              </a:spcBef>
              <a:spcAft>
                <a:spcPts val="0"/>
              </a:spcAft>
              <a:buClr>
                <a:schemeClr val="accent1"/>
              </a:buClr>
              <a:buSzPts val="1100"/>
              <a:buFont typeface="Verdana"/>
              <a:buAutoNum type="arabicPeriod"/>
            </a:pPr>
            <a:r>
              <a:rPr lang="en" sz="1200">
                <a:solidFill>
                  <a:schemeClr val="accent1"/>
                </a:solidFill>
                <a:highlight>
                  <a:srgbClr val="FFFFFF"/>
                </a:highlight>
                <a:latin typeface="Verdana"/>
                <a:ea typeface="Verdana"/>
                <a:cs typeface="Verdana"/>
                <a:sym typeface="Verdana"/>
              </a:rPr>
              <a:t>Algorithms Implemented</a:t>
            </a:r>
            <a:endParaRPr sz="1200">
              <a:solidFill>
                <a:schemeClr val="accent1"/>
              </a:solidFill>
              <a:highlight>
                <a:srgbClr val="FFFFFF"/>
              </a:highlight>
              <a:latin typeface="Verdana"/>
              <a:ea typeface="Verdana"/>
              <a:cs typeface="Verdana"/>
              <a:sym typeface="Verdana"/>
            </a:endParaRPr>
          </a:p>
          <a:p>
            <a:pPr indent="-298450" lvl="0" marL="457200" rtl="0" algn="l">
              <a:spcBef>
                <a:spcPts val="0"/>
              </a:spcBef>
              <a:spcAft>
                <a:spcPts val="0"/>
              </a:spcAft>
              <a:buClr>
                <a:schemeClr val="accent1"/>
              </a:buClr>
              <a:buSzPts val="1100"/>
              <a:buFont typeface="Verdana"/>
              <a:buAutoNum type="arabicPeriod"/>
            </a:pPr>
            <a:r>
              <a:rPr lang="en" sz="1200">
                <a:solidFill>
                  <a:schemeClr val="accent1"/>
                </a:solidFill>
                <a:highlight>
                  <a:srgbClr val="FFFFFF"/>
                </a:highlight>
                <a:latin typeface="Verdana"/>
                <a:ea typeface="Verdana"/>
                <a:cs typeface="Verdana"/>
                <a:sym typeface="Verdana"/>
              </a:rPr>
              <a:t>Implementation Details (Flowchart, GUI Screenshots, Dataset Used)</a:t>
            </a:r>
            <a:endParaRPr sz="1200">
              <a:solidFill>
                <a:schemeClr val="accent1"/>
              </a:solidFill>
              <a:highlight>
                <a:srgbClr val="FFFFFF"/>
              </a:highlight>
              <a:latin typeface="Verdana"/>
              <a:ea typeface="Verdana"/>
              <a:cs typeface="Verdana"/>
              <a:sym typeface="Verdana"/>
            </a:endParaRPr>
          </a:p>
          <a:p>
            <a:pPr indent="-298450" lvl="0" marL="457200" rtl="0" algn="l">
              <a:spcBef>
                <a:spcPts val="0"/>
              </a:spcBef>
              <a:spcAft>
                <a:spcPts val="0"/>
              </a:spcAft>
              <a:buClr>
                <a:schemeClr val="accent1"/>
              </a:buClr>
              <a:buSzPts val="1100"/>
              <a:buFont typeface="Verdana"/>
              <a:buAutoNum type="arabicPeriod"/>
            </a:pPr>
            <a:r>
              <a:rPr lang="en" sz="1200">
                <a:solidFill>
                  <a:schemeClr val="accent1"/>
                </a:solidFill>
                <a:highlight>
                  <a:srgbClr val="FFFFFF"/>
                </a:highlight>
                <a:latin typeface="Verdana"/>
                <a:ea typeface="Verdana"/>
                <a:cs typeface="Verdana"/>
                <a:sym typeface="Verdana"/>
              </a:rPr>
              <a:t>Results Obtained (Screenshots)</a:t>
            </a:r>
            <a:endParaRPr sz="1200">
              <a:solidFill>
                <a:schemeClr val="accent1"/>
              </a:solidFill>
              <a:highlight>
                <a:srgbClr val="FFFFFF"/>
              </a:highlight>
              <a:latin typeface="Verdana"/>
              <a:ea typeface="Verdana"/>
              <a:cs typeface="Verdana"/>
              <a:sym typeface="Verdana"/>
            </a:endParaRPr>
          </a:p>
          <a:p>
            <a:pPr indent="-298450" lvl="0" marL="457200" rtl="0" algn="l">
              <a:spcBef>
                <a:spcPts val="0"/>
              </a:spcBef>
              <a:spcAft>
                <a:spcPts val="0"/>
              </a:spcAft>
              <a:buClr>
                <a:schemeClr val="accent1"/>
              </a:buClr>
              <a:buSzPts val="1100"/>
              <a:buFont typeface="Verdana"/>
              <a:buAutoNum type="arabicPeriod"/>
            </a:pPr>
            <a:r>
              <a:rPr lang="en" sz="1200">
                <a:solidFill>
                  <a:schemeClr val="accent1"/>
                </a:solidFill>
                <a:highlight>
                  <a:srgbClr val="FFFFFF"/>
                </a:highlight>
                <a:latin typeface="Verdana"/>
                <a:ea typeface="Verdana"/>
                <a:cs typeface="Verdana"/>
                <a:sym typeface="Verdana"/>
              </a:rPr>
              <a:t>Evaluation Measures</a:t>
            </a:r>
            <a:endParaRPr sz="1200">
              <a:solidFill>
                <a:schemeClr val="accent1"/>
              </a:solidFill>
              <a:highlight>
                <a:srgbClr val="FFFFFF"/>
              </a:highlight>
              <a:latin typeface="Verdana"/>
              <a:ea typeface="Verdana"/>
              <a:cs typeface="Verdana"/>
              <a:sym typeface="Verdana"/>
            </a:endParaRPr>
          </a:p>
          <a:p>
            <a:pPr indent="-298450" lvl="0" marL="457200" rtl="0" algn="l">
              <a:spcBef>
                <a:spcPts val="0"/>
              </a:spcBef>
              <a:spcAft>
                <a:spcPts val="0"/>
              </a:spcAft>
              <a:buClr>
                <a:schemeClr val="accent1"/>
              </a:buClr>
              <a:buSzPts val="1100"/>
              <a:buFont typeface="Verdana"/>
              <a:buAutoNum type="arabicPeriod"/>
            </a:pPr>
            <a:r>
              <a:rPr lang="en" sz="1200">
                <a:solidFill>
                  <a:schemeClr val="accent1"/>
                </a:solidFill>
                <a:highlight>
                  <a:srgbClr val="FFFFFF"/>
                </a:highlight>
                <a:latin typeface="Verdana"/>
                <a:ea typeface="Verdana"/>
                <a:cs typeface="Verdana"/>
                <a:sym typeface="Verdana"/>
              </a:rPr>
              <a:t>Conclusion  </a:t>
            </a:r>
            <a:endParaRPr sz="1200">
              <a:solidFill>
                <a:schemeClr val="accent1"/>
              </a:solidFill>
              <a:highlight>
                <a:srgbClr val="FFFFFF"/>
              </a:highlight>
              <a:latin typeface="Verdana"/>
              <a:ea typeface="Verdana"/>
              <a:cs typeface="Verdana"/>
              <a:sym typeface="Verdana"/>
            </a:endParaRPr>
          </a:p>
          <a:p>
            <a:pPr indent="-298450" lvl="0" marL="457200" rtl="0" algn="l">
              <a:spcBef>
                <a:spcPts val="0"/>
              </a:spcBef>
              <a:spcAft>
                <a:spcPts val="0"/>
              </a:spcAft>
              <a:buClr>
                <a:schemeClr val="accent1"/>
              </a:buClr>
              <a:buSzPts val="1100"/>
              <a:buFont typeface="Verdana"/>
              <a:buAutoNum type="arabicPeriod"/>
            </a:pPr>
            <a:r>
              <a:rPr lang="en" sz="1200">
                <a:solidFill>
                  <a:schemeClr val="accent1"/>
                </a:solidFill>
                <a:highlight>
                  <a:srgbClr val="FFFFFF"/>
                </a:highlight>
                <a:latin typeface="Verdana"/>
                <a:ea typeface="Verdana"/>
                <a:cs typeface="Verdana"/>
                <a:sym typeface="Verdana"/>
              </a:rPr>
              <a:t>Future Scope</a:t>
            </a:r>
            <a:endParaRPr sz="1200">
              <a:solidFill>
                <a:schemeClr val="accent1"/>
              </a:solidFill>
              <a:highlight>
                <a:srgbClr val="FFFFFF"/>
              </a:highlight>
              <a:latin typeface="Verdana"/>
              <a:ea typeface="Verdana"/>
              <a:cs typeface="Verdana"/>
              <a:sym typeface="Verdana"/>
            </a:endParaRPr>
          </a:p>
          <a:p>
            <a:pPr indent="-298450" lvl="0" marL="457200" rtl="0" algn="l">
              <a:spcBef>
                <a:spcPts val="0"/>
              </a:spcBef>
              <a:spcAft>
                <a:spcPts val="0"/>
              </a:spcAft>
              <a:buClr>
                <a:schemeClr val="accent1"/>
              </a:buClr>
              <a:buSzPts val="1100"/>
              <a:buFont typeface="Verdana"/>
              <a:buAutoNum type="arabicPeriod"/>
            </a:pPr>
            <a:r>
              <a:rPr lang="en" sz="1200">
                <a:solidFill>
                  <a:schemeClr val="accent1"/>
                </a:solidFill>
                <a:highlight>
                  <a:srgbClr val="FFFFFF"/>
                </a:highlight>
                <a:latin typeface="Verdana"/>
                <a:ea typeface="Verdana"/>
                <a:cs typeface="Verdana"/>
                <a:sym typeface="Verdana"/>
              </a:rPr>
              <a:t>References</a:t>
            </a:r>
            <a:endParaRPr sz="1200">
              <a:solidFill>
                <a:schemeClr val="accent1"/>
              </a:solidFill>
              <a:highlight>
                <a:srgbClr val="FFFFFF"/>
              </a:highlight>
              <a:latin typeface="Verdana"/>
              <a:ea typeface="Verdana"/>
              <a:cs typeface="Verdana"/>
              <a:sym typeface="Verdana"/>
            </a:endParaRPr>
          </a:p>
          <a:p>
            <a:pPr indent="-298450" lvl="0" marL="457200" rtl="0" algn="l">
              <a:spcBef>
                <a:spcPts val="0"/>
              </a:spcBef>
              <a:spcAft>
                <a:spcPts val="0"/>
              </a:spcAft>
              <a:buClr>
                <a:schemeClr val="accent1"/>
              </a:buClr>
              <a:buSzPts val="1100"/>
              <a:buFont typeface="Verdana"/>
              <a:buAutoNum type="arabicPeriod"/>
            </a:pPr>
            <a:r>
              <a:rPr lang="en" sz="1200">
                <a:solidFill>
                  <a:schemeClr val="accent1"/>
                </a:solidFill>
                <a:highlight>
                  <a:srgbClr val="FFFFFF"/>
                </a:highlight>
                <a:latin typeface="Verdana"/>
                <a:ea typeface="Verdana"/>
                <a:cs typeface="Verdana"/>
                <a:sym typeface="Verdana"/>
              </a:rPr>
              <a:t>Review Sheet 1</a:t>
            </a:r>
            <a:endParaRPr sz="1200">
              <a:solidFill>
                <a:schemeClr val="accent1"/>
              </a:solidFill>
              <a:highlight>
                <a:srgbClr val="FFFFFF"/>
              </a:highlight>
              <a:latin typeface="Verdana"/>
              <a:ea typeface="Verdana"/>
              <a:cs typeface="Verdana"/>
              <a:sym typeface="Verdana"/>
            </a:endParaRPr>
          </a:p>
          <a:p>
            <a:pPr indent="-304800" lvl="0" marL="457200" rtl="0" algn="l">
              <a:spcBef>
                <a:spcPts val="0"/>
              </a:spcBef>
              <a:spcAft>
                <a:spcPts val="0"/>
              </a:spcAft>
              <a:buClr>
                <a:schemeClr val="accent1"/>
              </a:buClr>
              <a:buSzPts val="1200"/>
              <a:buFont typeface="Verdana"/>
              <a:buAutoNum type="arabicPeriod"/>
            </a:pPr>
            <a:r>
              <a:rPr lang="en" sz="1200">
                <a:solidFill>
                  <a:schemeClr val="accent1"/>
                </a:solidFill>
                <a:highlight>
                  <a:srgbClr val="FFFFFF"/>
                </a:highlight>
                <a:latin typeface="Verdana"/>
                <a:ea typeface="Verdana"/>
                <a:cs typeface="Verdana"/>
                <a:sym typeface="Verdana"/>
              </a:rPr>
              <a:t>Details of research paper submitted</a:t>
            </a:r>
            <a:endParaRPr sz="1200">
              <a:solidFill>
                <a:schemeClr val="accent1"/>
              </a:solidFill>
              <a:highlight>
                <a:srgbClr val="FFFFFF"/>
              </a:highlight>
              <a:latin typeface="Verdana"/>
              <a:ea typeface="Verdana"/>
              <a:cs typeface="Verdana"/>
              <a:sym typeface="Verdana"/>
            </a:endParaRPr>
          </a:p>
          <a:p>
            <a:pPr indent="0" lvl="0" marL="0" rtl="0" algn="l">
              <a:lnSpc>
                <a:spcPct val="115000"/>
              </a:lnSpc>
              <a:spcBef>
                <a:spcPts val="1000"/>
              </a:spcBef>
              <a:spcAft>
                <a:spcPts val="0"/>
              </a:spcAft>
              <a:buNone/>
            </a:pPr>
            <a:r>
              <a:t/>
            </a:r>
            <a:endParaRPr sz="1400">
              <a:solidFill>
                <a:schemeClr val="accen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3"/>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References</a:t>
            </a:r>
            <a:endParaRPr/>
          </a:p>
        </p:txBody>
      </p:sp>
      <p:sp>
        <p:nvSpPr>
          <p:cNvPr id="211" name="Google Shape;211;p13"/>
          <p:cNvSpPr txBox="1"/>
          <p:nvPr>
            <p:ph idx="1" type="body"/>
          </p:nvPr>
        </p:nvSpPr>
        <p:spPr>
          <a:xfrm>
            <a:off x="205325" y="1399275"/>
            <a:ext cx="8390100" cy="32277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None/>
            </a:pPr>
            <a:r>
              <a:t/>
            </a:r>
            <a:endParaRPr sz="700">
              <a:solidFill>
                <a:srgbClr val="000000"/>
              </a:solidFill>
              <a:highlight>
                <a:srgbClr val="FFFFFF"/>
              </a:highlight>
              <a:latin typeface="Verdana"/>
              <a:ea typeface="Verdana"/>
              <a:cs typeface="Verdana"/>
              <a:sym typeface="Verdana"/>
            </a:endParaRPr>
          </a:p>
          <a:p>
            <a:pPr indent="-228600" lvl="0" marL="457200" rtl="0" algn="l">
              <a:lnSpc>
                <a:spcPct val="115000"/>
              </a:lnSpc>
              <a:spcBef>
                <a:spcPts val="1000"/>
              </a:spcBef>
              <a:spcAft>
                <a:spcPts val="0"/>
              </a:spcAft>
              <a:buSzPts val="1000"/>
              <a:buNone/>
            </a:pPr>
            <a:r>
              <a:t/>
            </a:r>
            <a:endParaRPr sz="700">
              <a:solidFill>
                <a:srgbClr val="000000"/>
              </a:solidFill>
              <a:highlight>
                <a:srgbClr val="FFFBFA"/>
              </a:highlight>
            </a:endParaRPr>
          </a:p>
        </p:txBody>
      </p:sp>
      <p:sp>
        <p:nvSpPr>
          <p:cNvPr id="212" name="Google Shape;212;p13"/>
          <p:cNvSpPr txBox="1"/>
          <p:nvPr>
            <p:ph idx="1" type="body"/>
          </p:nvPr>
        </p:nvSpPr>
        <p:spPr>
          <a:xfrm>
            <a:off x="311700" y="1505700"/>
            <a:ext cx="8167200" cy="3076200"/>
          </a:xfrm>
          <a:prstGeom prst="rect">
            <a:avLst/>
          </a:prstGeom>
          <a:noFill/>
          <a:ln>
            <a:noFill/>
          </a:ln>
        </p:spPr>
        <p:txBody>
          <a:bodyPr anchorCtr="0" anchor="t" bIns="91425" lIns="91425" spcFirstLastPara="1" rIns="91425" wrap="square" tIns="91425">
            <a:noAutofit/>
          </a:bodyPr>
          <a:lstStyle/>
          <a:p>
            <a:pPr indent="0" lvl="0" marL="457200" rtl="0" algn="just">
              <a:lnSpc>
                <a:spcPct val="105000"/>
              </a:lnSpc>
              <a:spcBef>
                <a:spcPts val="0"/>
              </a:spcBef>
              <a:spcAft>
                <a:spcPts val="0"/>
              </a:spcAft>
              <a:buNone/>
            </a:pPr>
            <a:r>
              <a:t/>
            </a:r>
            <a:endParaRPr sz="1000">
              <a:solidFill>
                <a:srgbClr val="202124"/>
              </a:solidFill>
              <a:latin typeface="Arial"/>
              <a:ea typeface="Arial"/>
              <a:cs typeface="Arial"/>
              <a:sym typeface="Arial"/>
            </a:endParaRPr>
          </a:p>
          <a:p>
            <a:pPr indent="-304800" lvl="0" marL="457200" rtl="0" algn="just">
              <a:lnSpc>
                <a:spcPct val="150000"/>
              </a:lnSpc>
              <a:spcBef>
                <a:spcPts val="0"/>
              </a:spcBef>
              <a:spcAft>
                <a:spcPts val="0"/>
              </a:spcAft>
              <a:buClr>
                <a:srgbClr val="3C78D8"/>
              </a:buClr>
              <a:buSzPts val="1200"/>
              <a:buFont typeface="Verdana"/>
              <a:buChar char="●"/>
            </a:pPr>
            <a:r>
              <a:rPr lang="en" sz="1200" u="sng">
                <a:solidFill>
                  <a:srgbClr val="3C78D8"/>
                </a:solidFill>
                <a:latin typeface="Verdana"/>
                <a:ea typeface="Verdana"/>
                <a:cs typeface="Verdana"/>
                <a:sym typeface="Verdana"/>
                <a:hlinkClick r:id="rId3">
                  <a:extLst>
                    <a:ext uri="{A12FA001-AC4F-418D-AE19-62706E023703}">
                      <ahyp:hlinkClr val="tx"/>
                    </a:ext>
                  </a:extLst>
                </a:hlinkClick>
              </a:rPr>
              <a:t>https://ieeexplore.ieee.org/document/4279857</a:t>
            </a:r>
            <a:endParaRPr sz="1200">
              <a:solidFill>
                <a:srgbClr val="3C78D8"/>
              </a:solidFill>
              <a:latin typeface="Verdana"/>
              <a:ea typeface="Verdana"/>
              <a:cs typeface="Verdana"/>
              <a:sym typeface="Verdana"/>
            </a:endParaRPr>
          </a:p>
          <a:p>
            <a:pPr indent="-304800" lvl="0" marL="457200" rtl="0" algn="just">
              <a:lnSpc>
                <a:spcPct val="150000"/>
              </a:lnSpc>
              <a:spcBef>
                <a:spcPts val="0"/>
              </a:spcBef>
              <a:spcAft>
                <a:spcPts val="0"/>
              </a:spcAft>
              <a:buClr>
                <a:srgbClr val="3C78D8"/>
              </a:buClr>
              <a:buSzPts val="1200"/>
              <a:buFont typeface="Verdana"/>
              <a:buChar char="●"/>
            </a:pPr>
            <a:r>
              <a:rPr lang="en" sz="1200" u="sng">
                <a:solidFill>
                  <a:srgbClr val="3C78D8"/>
                </a:solidFill>
                <a:latin typeface="Verdana"/>
                <a:ea typeface="Verdana"/>
                <a:cs typeface="Verdana"/>
                <a:sym typeface="Verdana"/>
                <a:hlinkClick r:id="rId4">
                  <a:extLst>
                    <a:ext uri="{A12FA001-AC4F-418D-AE19-62706E023703}">
                      <ahyp:hlinkClr val="tx"/>
                    </a:ext>
                  </a:extLst>
                </a:hlinkClick>
              </a:rPr>
              <a:t>https://ieeexplore.ieee.org/abstract/document/7823494</a:t>
            </a:r>
            <a:endParaRPr sz="1200">
              <a:solidFill>
                <a:srgbClr val="3C78D8"/>
              </a:solidFill>
              <a:latin typeface="Verdana"/>
              <a:ea typeface="Verdana"/>
              <a:cs typeface="Verdana"/>
              <a:sym typeface="Verdana"/>
            </a:endParaRPr>
          </a:p>
          <a:p>
            <a:pPr indent="-304800" lvl="0" marL="457200" rtl="0" algn="just">
              <a:lnSpc>
                <a:spcPct val="150000"/>
              </a:lnSpc>
              <a:spcBef>
                <a:spcPts val="0"/>
              </a:spcBef>
              <a:spcAft>
                <a:spcPts val="0"/>
              </a:spcAft>
              <a:buClr>
                <a:srgbClr val="3C78D8"/>
              </a:buClr>
              <a:buSzPts val="1200"/>
              <a:buFont typeface="Verdana"/>
              <a:buChar char="●"/>
            </a:pPr>
            <a:r>
              <a:rPr lang="en" sz="1200" u="sng">
                <a:solidFill>
                  <a:srgbClr val="3C78D8"/>
                </a:solidFill>
                <a:latin typeface="Verdana"/>
                <a:ea typeface="Verdana"/>
                <a:cs typeface="Verdana"/>
                <a:sym typeface="Verdana"/>
                <a:hlinkClick r:id="rId5">
                  <a:extLst>
                    <a:ext uri="{A12FA001-AC4F-418D-AE19-62706E023703}">
                      <ahyp:hlinkClr val="tx"/>
                    </a:ext>
                  </a:extLst>
                </a:hlinkClick>
              </a:rPr>
              <a:t>http</a:t>
            </a:r>
            <a:r>
              <a:rPr lang="en" sz="1200" u="sng">
                <a:solidFill>
                  <a:srgbClr val="3C78D8"/>
                </a:solidFill>
                <a:latin typeface="Verdana"/>
                <a:ea typeface="Verdana"/>
                <a:cs typeface="Verdana"/>
                <a:sym typeface="Verdana"/>
                <a:hlinkClick r:id="rId6">
                  <a:extLst>
                    <a:ext uri="{A12FA001-AC4F-418D-AE19-62706E023703}">
                      <ahyp:hlinkClr val="tx"/>
                    </a:ext>
                  </a:extLst>
                </a:hlinkClick>
              </a:rPr>
              <a:t>s://ieeexplore.ieee.org/document/8587004</a:t>
            </a:r>
            <a:endParaRPr sz="1200">
              <a:solidFill>
                <a:srgbClr val="3C78D8"/>
              </a:solidFill>
              <a:latin typeface="Verdana"/>
              <a:ea typeface="Verdana"/>
              <a:cs typeface="Verdana"/>
              <a:sym typeface="Verdana"/>
            </a:endParaRPr>
          </a:p>
          <a:p>
            <a:pPr indent="-304800" lvl="0" marL="457200" rtl="0" algn="l">
              <a:lnSpc>
                <a:spcPct val="150000"/>
              </a:lnSpc>
              <a:spcBef>
                <a:spcPts val="0"/>
              </a:spcBef>
              <a:spcAft>
                <a:spcPts val="0"/>
              </a:spcAft>
              <a:buClr>
                <a:srgbClr val="3C78D8"/>
              </a:buClr>
              <a:buSzPts val="1200"/>
              <a:buFont typeface="Verdana"/>
              <a:buChar char="●"/>
            </a:pPr>
            <a:r>
              <a:rPr lang="en" sz="1200" u="sng">
                <a:solidFill>
                  <a:srgbClr val="3C78D8"/>
                </a:solidFill>
                <a:latin typeface="Verdana"/>
                <a:ea typeface="Verdana"/>
                <a:cs typeface="Verdana"/>
                <a:sym typeface="Verdana"/>
                <a:hlinkClick r:id="rId7">
                  <a:extLst>
                    <a:ext uri="{A12FA001-AC4F-418D-AE19-62706E023703}">
                      <ahyp:hlinkClr val="tx"/>
                    </a:ext>
                  </a:extLst>
                </a:hlinkClick>
              </a:rPr>
              <a:t>https://www.skubana.com/blog/warehouse-optimization#:~:text=Importance%20of%20Warehouse%20Optimization,-Inventory%20management&amp;text=Prioritizing%20efficiency%20ensures%20timely%20order,a%20productive%20and%20profitable%20environment.</a:t>
            </a:r>
            <a:endParaRPr sz="1200">
              <a:solidFill>
                <a:srgbClr val="3C78D8"/>
              </a:solidFill>
              <a:latin typeface="Verdana"/>
              <a:ea typeface="Verdana"/>
              <a:cs typeface="Verdana"/>
              <a:sym typeface="Verdana"/>
            </a:endParaRPr>
          </a:p>
          <a:p>
            <a:pPr indent="-304800" lvl="0" marL="457200" rtl="0" algn="just">
              <a:lnSpc>
                <a:spcPct val="150000"/>
              </a:lnSpc>
              <a:spcBef>
                <a:spcPts val="0"/>
              </a:spcBef>
              <a:spcAft>
                <a:spcPts val="0"/>
              </a:spcAft>
              <a:buClr>
                <a:srgbClr val="3C78D8"/>
              </a:buClr>
              <a:buSzPts val="1200"/>
              <a:buFont typeface="Verdana"/>
              <a:buChar char="●"/>
            </a:pPr>
            <a:r>
              <a:rPr lang="en" sz="1200" u="sng">
                <a:solidFill>
                  <a:srgbClr val="3C78D8"/>
                </a:solidFill>
                <a:latin typeface="Verdana"/>
                <a:ea typeface="Verdana"/>
                <a:cs typeface="Verdana"/>
                <a:sym typeface="Verdana"/>
                <a:hlinkClick r:id="rId8">
                  <a:extLst>
                    <a:ext uri="{A12FA001-AC4F-418D-AE19-62706E023703}">
                      <ahyp:hlinkClr val="tx"/>
                    </a:ext>
                  </a:extLst>
                </a:hlinkClick>
              </a:rPr>
              <a:t>https://ieeexplore.ieee.org/document/8343688</a:t>
            </a:r>
            <a:endParaRPr sz="1200">
              <a:solidFill>
                <a:srgbClr val="3C78D8"/>
              </a:solidFill>
              <a:latin typeface="Verdana"/>
              <a:ea typeface="Verdana"/>
              <a:cs typeface="Verdana"/>
              <a:sym typeface="Verdana"/>
            </a:endParaRPr>
          </a:p>
          <a:p>
            <a:pPr indent="-304800" lvl="0" marL="457200" rtl="0" algn="just">
              <a:lnSpc>
                <a:spcPct val="150000"/>
              </a:lnSpc>
              <a:spcBef>
                <a:spcPts val="0"/>
              </a:spcBef>
              <a:spcAft>
                <a:spcPts val="0"/>
              </a:spcAft>
              <a:buClr>
                <a:srgbClr val="3C78D8"/>
              </a:buClr>
              <a:buSzPts val="1200"/>
              <a:buFont typeface="Verdana"/>
              <a:buChar char="●"/>
            </a:pPr>
            <a:r>
              <a:rPr lang="en" sz="1200" u="sng">
                <a:solidFill>
                  <a:srgbClr val="3C78D8"/>
                </a:solidFill>
                <a:latin typeface="Verdana"/>
                <a:ea typeface="Verdana"/>
                <a:cs typeface="Verdana"/>
                <a:sym typeface="Verdana"/>
                <a:hlinkClick r:id="rId9">
                  <a:extLst>
                    <a:ext uri="{A12FA001-AC4F-418D-AE19-62706E023703}">
                      <ahyp:hlinkClr val="tx"/>
                    </a:ext>
                  </a:extLst>
                </a:hlinkClick>
              </a:rPr>
              <a:t>https://ieeexplore.ieee.org/document/7053577</a:t>
            </a:r>
            <a:endParaRPr sz="1200">
              <a:solidFill>
                <a:srgbClr val="3C78D8"/>
              </a:solidFill>
              <a:latin typeface="Verdana"/>
              <a:ea typeface="Verdana"/>
              <a:cs typeface="Verdana"/>
              <a:sym typeface="Verdana"/>
            </a:endParaRPr>
          </a:p>
          <a:p>
            <a:pPr indent="-304800" lvl="0" marL="457200" rtl="0" algn="just">
              <a:lnSpc>
                <a:spcPct val="150000"/>
              </a:lnSpc>
              <a:spcBef>
                <a:spcPts val="0"/>
              </a:spcBef>
              <a:spcAft>
                <a:spcPts val="0"/>
              </a:spcAft>
              <a:buClr>
                <a:srgbClr val="3C78D8"/>
              </a:buClr>
              <a:buSzPts val="1200"/>
              <a:buFont typeface="Verdana"/>
              <a:buChar char="●"/>
            </a:pPr>
            <a:r>
              <a:rPr lang="en" sz="1200" u="sng">
                <a:solidFill>
                  <a:srgbClr val="3C78D8"/>
                </a:solidFill>
                <a:latin typeface="Verdana"/>
                <a:ea typeface="Verdana"/>
                <a:cs typeface="Verdana"/>
                <a:sym typeface="Verdana"/>
                <a:hlinkClick r:id="rId10">
                  <a:extLst>
                    <a:ext uri="{A12FA001-AC4F-418D-AE19-62706E023703}">
                      <ahyp:hlinkClr val="tx"/>
                    </a:ext>
                  </a:extLst>
                </a:hlinkClick>
              </a:rPr>
              <a:t>https://ieeexplore.ieee.org/document/6804816</a:t>
            </a:r>
            <a:endParaRPr sz="1200">
              <a:solidFill>
                <a:srgbClr val="3C78D8"/>
              </a:solidFill>
              <a:latin typeface="Verdana"/>
              <a:ea typeface="Verdana"/>
              <a:cs typeface="Verdana"/>
              <a:sym typeface="Verdana"/>
            </a:endParaRPr>
          </a:p>
        </p:txBody>
      </p:sp>
      <p:sp>
        <p:nvSpPr>
          <p:cNvPr id="213" name="Google Shape;213;p13"/>
          <p:cNvSpPr txBox="1"/>
          <p:nvPr>
            <p:ph idx="2" type="body"/>
          </p:nvPr>
        </p:nvSpPr>
        <p:spPr>
          <a:xfrm>
            <a:off x="5947525" y="1343075"/>
            <a:ext cx="3043500" cy="686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t/>
            </a:r>
            <a:endParaRPr/>
          </a:p>
          <a:p>
            <a:pPr indent="0" lvl="0" marL="0" rtl="0" algn="just">
              <a:lnSpc>
                <a:spcPct val="115000"/>
              </a:lnSpc>
              <a:spcBef>
                <a:spcPts val="1600"/>
              </a:spcBef>
              <a:spcAft>
                <a:spcPts val="0"/>
              </a:spcAft>
              <a:buSzPts val="1300"/>
              <a:buNone/>
            </a:pPr>
            <a:r>
              <a:t/>
            </a:r>
            <a:endParaRPr>
              <a:highlight>
                <a:srgbClr val="FFFFFF"/>
              </a:highlight>
            </a:endParaRPr>
          </a:p>
          <a:p>
            <a:pPr indent="0" lvl="0" marL="0" rtl="0" algn="just">
              <a:lnSpc>
                <a:spcPct val="115000"/>
              </a:lnSpc>
              <a:spcBef>
                <a:spcPts val="1600"/>
              </a:spcBef>
              <a:spcAft>
                <a:spcPts val="0"/>
              </a:spcAft>
              <a:buSzPts val="1300"/>
              <a:buNone/>
            </a:pPr>
            <a:r>
              <a:t/>
            </a:r>
            <a:endParaRPr/>
          </a:p>
          <a:p>
            <a:pPr indent="0" lvl="0" marL="0" rtl="0" algn="just">
              <a:lnSpc>
                <a:spcPct val="115000"/>
              </a:lnSpc>
              <a:spcBef>
                <a:spcPts val="1600"/>
              </a:spcBef>
              <a:spcAft>
                <a:spcPts val="1600"/>
              </a:spcAft>
              <a:buSzPts val="1300"/>
              <a:buNone/>
            </a:pPr>
            <a:r>
              <a:t/>
            </a:r>
            <a:endParaRPr>
              <a:highlight>
                <a:srgbClr val="FFFFFF"/>
              </a:high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cdf97c53b3_2_37"/>
          <p:cNvSpPr txBox="1"/>
          <p:nvPr>
            <p:ph type="title"/>
          </p:nvPr>
        </p:nvSpPr>
        <p:spPr>
          <a:xfrm>
            <a:off x="135000" y="13427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Review Sheet  1</a:t>
            </a:r>
            <a:endParaRPr/>
          </a:p>
        </p:txBody>
      </p:sp>
      <p:sp>
        <p:nvSpPr>
          <p:cNvPr id="219" name="Google Shape;219;gcdf97c53b3_2_37"/>
          <p:cNvSpPr txBox="1"/>
          <p:nvPr>
            <p:ph idx="1" type="body"/>
          </p:nvPr>
        </p:nvSpPr>
        <p:spPr>
          <a:xfrm>
            <a:off x="205325" y="1399275"/>
            <a:ext cx="8390100" cy="32277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None/>
            </a:pPr>
            <a:r>
              <a:t/>
            </a:r>
            <a:endParaRPr sz="700">
              <a:solidFill>
                <a:srgbClr val="000000"/>
              </a:solidFill>
              <a:highlight>
                <a:srgbClr val="FFFFFF"/>
              </a:highlight>
              <a:latin typeface="Verdana"/>
              <a:ea typeface="Verdana"/>
              <a:cs typeface="Verdana"/>
              <a:sym typeface="Verdana"/>
            </a:endParaRPr>
          </a:p>
          <a:p>
            <a:pPr indent="-228600" lvl="0" marL="457200" rtl="0" algn="l">
              <a:lnSpc>
                <a:spcPct val="115000"/>
              </a:lnSpc>
              <a:spcBef>
                <a:spcPts val="1000"/>
              </a:spcBef>
              <a:spcAft>
                <a:spcPts val="0"/>
              </a:spcAft>
              <a:buSzPts val="1000"/>
              <a:buNone/>
            </a:pPr>
            <a:r>
              <a:t/>
            </a:r>
            <a:endParaRPr sz="700">
              <a:solidFill>
                <a:srgbClr val="000000"/>
              </a:solidFill>
              <a:highlight>
                <a:srgbClr val="FFFBFA"/>
              </a:highlight>
            </a:endParaRPr>
          </a:p>
        </p:txBody>
      </p:sp>
      <p:sp>
        <p:nvSpPr>
          <p:cNvPr id="220" name="Google Shape;220;gcdf97c53b3_2_37"/>
          <p:cNvSpPr txBox="1"/>
          <p:nvPr>
            <p:ph idx="1" type="body"/>
          </p:nvPr>
        </p:nvSpPr>
        <p:spPr>
          <a:xfrm>
            <a:off x="311700" y="1505700"/>
            <a:ext cx="8167200" cy="3076200"/>
          </a:xfrm>
          <a:prstGeom prst="rect">
            <a:avLst/>
          </a:prstGeom>
          <a:noFill/>
          <a:ln>
            <a:noFill/>
          </a:ln>
        </p:spPr>
        <p:txBody>
          <a:bodyPr anchorCtr="0" anchor="t" bIns="91425" lIns="91425" spcFirstLastPara="1" rIns="91425" wrap="square" tIns="91425">
            <a:noAutofit/>
          </a:bodyPr>
          <a:lstStyle/>
          <a:p>
            <a:pPr indent="0" lvl="0" marL="457200" rtl="0" algn="just">
              <a:lnSpc>
                <a:spcPct val="150000"/>
              </a:lnSpc>
              <a:spcBef>
                <a:spcPts val="0"/>
              </a:spcBef>
              <a:spcAft>
                <a:spcPts val="0"/>
              </a:spcAft>
              <a:buNone/>
            </a:pPr>
            <a:r>
              <a:t/>
            </a:r>
            <a:endParaRPr sz="1200">
              <a:solidFill>
                <a:srgbClr val="3C78D8"/>
              </a:solidFill>
              <a:latin typeface="Verdana"/>
              <a:ea typeface="Verdana"/>
              <a:cs typeface="Verdana"/>
              <a:sym typeface="Verdana"/>
            </a:endParaRPr>
          </a:p>
        </p:txBody>
      </p:sp>
      <p:sp>
        <p:nvSpPr>
          <p:cNvPr id="221" name="Google Shape;221;gcdf97c53b3_2_37"/>
          <p:cNvSpPr txBox="1"/>
          <p:nvPr>
            <p:ph idx="2" type="body"/>
          </p:nvPr>
        </p:nvSpPr>
        <p:spPr>
          <a:xfrm>
            <a:off x="5947525" y="1343075"/>
            <a:ext cx="3043500" cy="686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t/>
            </a:r>
            <a:endParaRPr/>
          </a:p>
          <a:p>
            <a:pPr indent="0" lvl="0" marL="0" rtl="0" algn="just">
              <a:lnSpc>
                <a:spcPct val="115000"/>
              </a:lnSpc>
              <a:spcBef>
                <a:spcPts val="1600"/>
              </a:spcBef>
              <a:spcAft>
                <a:spcPts val="0"/>
              </a:spcAft>
              <a:buSzPts val="1300"/>
              <a:buNone/>
            </a:pPr>
            <a:r>
              <a:t/>
            </a:r>
            <a:endParaRPr>
              <a:highlight>
                <a:srgbClr val="FFFFFF"/>
              </a:highlight>
            </a:endParaRPr>
          </a:p>
          <a:p>
            <a:pPr indent="0" lvl="0" marL="0" rtl="0" algn="just">
              <a:lnSpc>
                <a:spcPct val="115000"/>
              </a:lnSpc>
              <a:spcBef>
                <a:spcPts val="1600"/>
              </a:spcBef>
              <a:spcAft>
                <a:spcPts val="0"/>
              </a:spcAft>
              <a:buSzPts val="1300"/>
              <a:buNone/>
            </a:pPr>
            <a:r>
              <a:t/>
            </a:r>
            <a:endParaRPr/>
          </a:p>
          <a:p>
            <a:pPr indent="0" lvl="0" marL="0" rtl="0" algn="just">
              <a:lnSpc>
                <a:spcPct val="115000"/>
              </a:lnSpc>
              <a:spcBef>
                <a:spcPts val="1600"/>
              </a:spcBef>
              <a:spcAft>
                <a:spcPts val="1600"/>
              </a:spcAft>
              <a:buSzPts val="1300"/>
              <a:buNone/>
            </a:pPr>
            <a:r>
              <a:t/>
            </a:r>
            <a:endParaRPr>
              <a:highlight>
                <a:srgbClr val="FFFFFF"/>
              </a:highlight>
            </a:endParaRPr>
          </a:p>
        </p:txBody>
      </p:sp>
      <p:pic>
        <p:nvPicPr>
          <p:cNvPr id="222" name="Google Shape;222;gcdf97c53b3_2_37"/>
          <p:cNvPicPr preferRelativeResize="0"/>
          <p:nvPr/>
        </p:nvPicPr>
        <p:blipFill>
          <a:blip r:embed="rId3">
            <a:alphaModFix/>
          </a:blip>
          <a:stretch>
            <a:fillRect/>
          </a:stretch>
        </p:blipFill>
        <p:spPr>
          <a:xfrm>
            <a:off x="0" y="848975"/>
            <a:ext cx="9144000" cy="42945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cdf97c53b3_2_7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Research Paper Draft</a:t>
            </a:r>
            <a:endParaRPr/>
          </a:p>
        </p:txBody>
      </p:sp>
      <p:sp>
        <p:nvSpPr>
          <p:cNvPr id="228" name="Google Shape;228;gcdf97c53b3_2_70"/>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gcdf97c53b3_2_70"/>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3"/>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Introduction to Project</a:t>
            </a:r>
            <a:endParaRPr/>
          </a:p>
          <a:p>
            <a:pPr indent="0" lvl="0" marL="0" rtl="0" algn="l">
              <a:lnSpc>
                <a:spcPct val="100000"/>
              </a:lnSpc>
              <a:spcBef>
                <a:spcPts val="0"/>
              </a:spcBef>
              <a:spcAft>
                <a:spcPts val="0"/>
              </a:spcAft>
              <a:buSzPts val="2800"/>
              <a:buNone/>
            </a:pPr>
            <a:r>
              <a:t/>
            </a:r>
            <a:endParaRPr>
              <a:latin typeface="Verdana"/>
              <a:ea typeface="Verdana"/>
              <a:cs typeface="Verdana"/>
              <a:sym typeface="Verdana"/>
            </a:endParaRPr>
          </a:p>
          <a:p>
            <a:pPr indent="0" lvl="0" marL="0" rtl="0" algn="l">
              <a:lnSpc>
                <a:spcPct val="100000"/>
              </a:lnSpc>
              <a:spcBef>
                <a:spcPts val="0"/>
              </a:spcBef>
              <a:spcAft>
                <a:spcPts val="0"/>
              </a:spcAft>
              <a:buSzPts val="2800"/>
              <a:buNone/>
            </a:pPr>
            <a:r>
              <a:t/>
            </a:r>
            <a:endParaRPr/>
          </a:p>
        </p:txBody>
      </p:sp>
      <p:sp>
        <p:nvSpPr>
          <p:cNvPr id="79" name="Google Shape;79;p3"/>
          <p:cNvSpPr txBox="1"/>
          <p:nvPr>
            <p:ph idx="4294967295" type="body"/>
          </p:nvPr>
        </p:nvSpPr>
        <p:spPr>
          <a:xfrm>
            <a:off x="55925" y="1304925"/>
            <a:ext cx="6278700" cy="3746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400">
              <a:solidFill>
                <a:schemeClr val="accent1"/>
              </a:solidFill>
              <a:highlight>
                <a:srgbClr val="FBF9F8"/>
              </a:highlight>
              <a:latin typeface="Verdana"/>
              <a:ea typeface="Verdana"/>
              <a:cs typeface="Verdana"/>
              <a:sym typeface="Verdana"/>
            </a:endParaRPr>
          </a:p>
          <a:p>
            <a:pPr indent="-317500" lvl="0" marL="457200" rtl="0" algn="just">
              <a:spcBef>
                <a:spcPts val="0"/>
              </a:spcBef>
              <a:spcAft>
                <a:spcPts val="0"/>
              </a:spcAft>
              <a:buClr>
                <a:schemeClr val="accent1"/>
              </a:buClr>
              <a:buSzPts val="1400"/>
              <a:buFont typeface="Verdana"/>
              <a:buChar char="●"/>
            </a:pPr>
            <a:r>
              <a:rPr lang="en" sz="1400">
                <a:solidFill>
                  <a:schemeClr val="accent1"/>
                </a:solidFill>
                <a:highlight>
                  <a:srgbClr val="FFFFFF"/>
                </a:highlight>
                <a:latin typeface="Verdana"/>
                <a:ea typeface="Verdana"/>
                <a:cs typeface="Verdana"/>
                <a:sym typeface="Verdana"/>
              </a:rPr>
              <a:t>As an </a:t>
            </a:r>
            <a:r>
              <a:rPr b="1" lang="en" sz="1400">
                <a:solidFill>
                  <a:schemeClr val="accent1"/>
                </a:solidFill>
                <a:highlight>
                  <a:srgbClr val="FFFFFF"/>
                </a:highlight>
                <a:latin typeface="Verdana"/>
                <a:ea typeface="Verdana"/>
                <a:cs typeface="Verdana"/>
                <a:sym typeface="Verdana"/>
              </a:rPr>
              <a:t>intermediary step</a:t>
            </a:r>
            <a:r>
              <a:rPr lang="en" sz="1400">
                <a:solidFill>
                  <a:schemeClr val="accent1"/>
                </a:solidFill>
                <a:highlight>
                  <a:srgbClr val="FFFFFF"/>
                </a:highlight>
                <a:latin typeface="Verdana"/>
                <a:ea typeface="Verdana"/>
                <a:cs typeface="Verdana"/>
                <a:sym typeface="Verdana"/>
              </a:rPr>
              <a:t> between </a:t>
            </a:r>
            <a:r>
              <a:rPr b="1" lang="en" sz="1400">
                <a:solidFill>
                  <a:schemeClr val="accent1"/>
                </a:solidFill>
                <a:highlight>
                  <a:srgbClr val="FFFFFF"/>
                </a:highlight>
                <a:latin typeface="Verdana"/>
                <a:ea typeface="Verdana"/>
                <a:cs typeface="Verdana"/>
                <a:sym typeface="Verdana"/>
              </a:rPr>
              <a:t>producers </a:t>
            </a:r>
            <a:r>
              <a:rPr lang="en" sz="1400">
                <a:solidFill>
                  <a:schemeClr val="accent1"/>
                </a:solidFill>
                <a:highlight>
                  <a:srgbClr val="FFFFFF"/>
                </a:highlight>
                <a:latin typeface="Verdana"/>
                <a:ea typeface="Verdana"/>
                <a:cs typeface="Verdana"/>
                <a:sym typeface="Verdana"/>
              </a:rPr>
              <a:t>and</a:t>
            </a:r>
            <a:r>
              <a:rPr b="1" lang="en" sz="1400">
                <a:solidFill>
                  <a:schemeClr val="accent1"/>
                </a:solidFill>
                <a:highlight>
                  <a:srgbClr val="FFFFFF"/>
                </a:highlight>
                <a:latin typeface="Verdana"/>
                <a:ea typeface="Verdana"/>
                <a:cs typeface="Verdana"/>
                <a:sym typeface="Verdana"/>
              </a:rPr>
              <a:t> consumers</a:t>
            </a:r>
            <a:r>
              <a:rPr lang="en" sz="1400">
                <a:solidFill>
                  <a:schemeClr val="accent1"/>
                </a:solidFill>
                <a:highlight>
                  <a:srgbClr val="FFFFFF"/>
                </a:highlight>
                <a:latin typeface="Verdana"/>
                <a:ea typeface="Verdana"/>
                <a:cs typeface="Verdana"/>
                <a:sym typeface="Verdana"/>
              </a:rPr>
              <a:t>, warehousing is an important part of logistics systems.</a:t>
            </a:r>
            <a:endParaRPr sz="1400">
              <a:solidFill>
                <a:schemeClr val="accent1"/>
              </a:solidFill>
              <a:highlight>
                <a:srgbClr val="FFFFFF"/>
              </a:highlight>
              <a:latin typeface="Verdana"/>
              <a:ea typeface="Verdana"/>
              <a:cs typeface="Verdana"/>
              <a:sym typeface="Verdana"/>
            </a:endParaRPr>
          </a:p>
          <a:p>
            <a:pPr indent="0" lvl="0" marL="0" rtl="0" algn="just">
              <a:spcBef>
                <a:spcPts val="0"/>
              </a:spcBef>
              <a:spcAft>
                <a:spcPts val="0"/>
              </a:spcAft>
              <a:buNone/>
            </a:pPr>
            <a:r>
              <a:t/>
            </a:r>
            <a:endParaRPr sz="1400">
              <a:solidFill>
                <a:schemeClr val="accent1"/>
              </a:solidFill>
              <a:highlight>
                <a:srgbClr val="FFFFFF"/>
              </a:highlight>
              <a:latin typeface="Verdana"/>
              <a:ea typeface="Verdana"/>
              <a:cs typeface="Verdana"/>
              <a:sym typeface="Verdana"/>
            </a:endParaRPr>
          </a:p>
          <a:p>
            <a:pPr indent="-317500" lvl="0" marL="457200" rtl="0" algn="just">
              <a:spcBef>
                <a:spcPts val="0"/>
              </a:spcBef>
              <a:spcAft>
                <a:spcPts val="0"/>
              </a:spcAft>
              <a:buClr>
                <a:schemeClr val="accent1"/>
              </a:buClr>
              <a:buSzPts val="1400"/>
              <a:buFont typeface="Verdana"/>
              <a:buChar char="●"/>
            </a:pPr>
            <a:r>
              <a:rPr lang="en" sz="1400">
                <a:solidFill>
                  <a:schemeClr val="accent1"/>
                </a:solidFill>
                <a:highlight>
                  <a:srgbClr val="FFFFFF"/>
                </a:highlight>
                <a:latin typeface="Verdana"/>
                <a:ea typeface="Verdana"/>
                <a:cs typeface="Verdana"/>
                <a:sym typeface="Verdana"/>
              </a:rPr>
              <a:t>However, due to rising land prices, increasing rents and rapid industrial development, storage areas that were originally sufficient will gradually become </a:t>
            </a:r>
            <a:r>
              <a:rPr b="1" lang="en" sz="1400">
                <a:solidFill>
                  <a:schemeClr val="accent1"/>
                </a:solidFill>
                <a:highlight>
                  <a:srgbClr val="FFFFFF"/>
                </a:highlight>
                <a:latin typeface="Verdana"/>
                <a:ea typeface="Verdana"/>
                <a:cs typeface="Verdana"/>
                <a:sym typeface="Verdana"/>
              </a:rPr>
              <a:t>insufficient</a:t>
            </a:r>
            <a:r>
              <a:rPr lang="en" sz="1400">
                <a:solidFill>
                  <a:schemeClr val="accent1"/>
                </a:solidFill>
                <a:highlight>
                  <a:srgbClr val="FFFFFF"/>
                </a:highlight>
                <a:latin typeface="Verdana"/>
                <a:ea typeface="Verdana"/>
                <a:cs typeface="Verdana"/>
                <a:sym typeface="Verdana"/>
              </a:rPr>
              <a:t>.</a:t>
            </a:r>
            <a:endParaRPr sz="1400">
              <a:solidFill>
                <a:schemeClr val="accent1"/>
              </a:solidFill>
              <a:highlight>
                <a:srgbClr val="FFFFFF"/>
              </a:highlight>
              <a:latin typeface="Verdana"/>
              <a:ea typeface="Verdana"/>
              <a:cs typeface="Verdana"/>
              <a:sym typeface="Verdana"/>
            </a:endParaRPr>
          </a:p>
          <a:p>
            <a:pPr indent="0" lvl="0" marL="457200" rtl="0" algn="just">
              <a:spcBef>
                <a:spcPts val="0"/>
              </a:spcBef>
              <a:spcAft>
                <a:spcPts val="0"/>
              </a:spcAft>
              <a:buNone/>
            </a:pPr>
            <a:r>
              <a:t/>
            </a:r>
            <a:endParaRPr sz="1400">
              <a:solidFill>
                <a:schemeClr val="accent1"/>
              </a:solidFill>
              <a:highlight>
                <a:srgbClr val="FFFFFF"/>
              </a:highlight>
              <a:latin typeface="Verdana"/>
              <a:ea typeface="Verdana"/>
              <a:cs typeface="Verdana"/>
              <a:sym typeface="Verdana"/>
            </a:endParaRPr>
          </a:p>
          <a:p>
            <a:pPr indent="-317500" lvl="0" marL="457200" rtl="0" algn="just">
              <a:spcBef>
                <a:spcPts val="0"/>
              </a:spcBef>
              <a:spcAft>
                <a:spcPts val="0"/>
              </a:spcAft>
              <a:buClr>
                <a:schemeClr val="accent1"/>
              </a:buClr>
              <a:buSzPts val="1400"/>
              <a:buFont typeface="Verdana"/>
              <a:buChar char="●"/>
            </a:pPr>
            <a:r>
              <a:rPr lang="en" sz="1400">
                <a:solidFill>
                  <a:schemeClr val="accent1"/>
                </a:solidFill>
                <a:highlight>
                  <a:srgbClr val="FFFFFF"/>
                </a:highlight>
                <a:latin typeface="Verdana"/>
                <a:ea typeface="Verdana"/>
                <a:cs typeface="Verdana"/>
                <a:sym typeface="Verdana"/>
              </a:rPr>
              <a:t>A storage strategy is a strategy for the</a:t>
            </a:r>
            <a:r>
              <a:rPr b="1" lang="en" sz="1400">
                <a:solidFill>
                  <a:schemeClr val="accent1"/>
                </a:solidFill>
                <a:highlight>
                  <a:srgbClr val="FFFFFF"/>
                </a:highlight>
                <a:latin typeface="Verdana"/>
                <a:ea typeface="Verdana"/>
                <a:cs typeface="Verdana"/>
                <a:sym typeface="Verdana"/>
              </a:rPr>
              <a:t> placement of goods</a:t>
            </a:r>
            <a:r>
              <a:rPr lang="en" sz="1400">
                <a:solidFill>
                  <a:schemeClr val="accent1"/>
                </a:solidFill>
                <a:highlight>
                  <a:srgbClr val="FFFFFF"/>
                </a:highlight>
                <a:latin typeface="Verdana"/>
                <a:ea typeface="Verdana"/>
                <a:cs typeface="Verdana"/>
                <a:sym typeface="Verdana"/>
              </a:rPr>
              <a:t> in a storage center and is one of the key factors influencing picking efficiency.</a:t>
            </a:r>
            <a:endParaRPr sz="1400">
              <a:solidFill>
                <a:schemeClr val="accent1"/>
              </a:solidFill>
              <a:highlight>
                <a:srgbClr val="FFFFFF"/>
              </a:highlight>
              <a:latin typeface="Verdana"/>
              <a:ea typeface="Verdana"/>
              <a:cs typeface="Verdana"/>
              <a:sym typeface="Verdana"/>
            </a:endParaRPr>
          </a:p>
          <a:p>
            <a:pPr indent="0" lvl="0" marL="457200" rtl="0" algn="just">
              <a:lnSpc>
                <a:spcPct val="115000"/>
              </a:lnSpc>
              <a:spcBef>
                <a:spcPts val="0"/>
              </a:spcBef>
              <a:spcAft>
                <a:spcPts val="0"/>
              </a:spcAft>
              <a:buNone/>
            </a:pPr>
            <a:r>
              <a:t/>
            </a:r>
            <a:endParaRPr sz="1400">
              <a:solidFill>
                <a:srgbClr val="091A25"/>
              </a:solidFill>
              <a:highlight>
                <a:srgbClr val="FFFFFF"/>
              </a:highlight>
              <a:latin typeface="Verdana"/>
              <a:ea typeface="Verdana"/>
              <a:cs typeface="Verdana"/>
              <a:sym typeface="Verdana"/>
            </a:endParaRPr>
          </a:p>
          <a:p>
            <a:pPr indent="0" lvl="0" marL="457200" rtl="0" algn="just">
              <a:lnSpc>
                <a:spcPct val="115000"/>
              </a:lnSpc>
              <a:spcBef>
                <a:spcPts val="0"/>
              </a:spcBef>
              <a:spcAft>
                <a:spcPts val="0"/>
              </a:spcAft>
              <a:buNone/>
            </a:pPr>
            <a:r>
              <a:t/>
            </a:r>
            <a:endParaRPr sz="1400">
              <a:solidFill>
                <a:schemeClr val="accent1"/>
              </a:solidFill>
              <a:highlight>
                <a:srgbClr val="FFFFFF"/>
              </a:highlight>
              <a:latin typeface="Verdana"/>
              <a:ea typeface="Verdana"/>
              <a:cs typeface="Verdana"/>
              <a:sym typeface="Verdana"/>
            </a:endParaRPr>
          </a:p>
          <a:p>
            <a:pPr indent="0" lvl="0" marL="457200" rtl="0" algn="just">
              <a:lnSpc>
                <a:spcPct val="115000"/>
              </a:lnSpc>
              <a:spcBef>
                <a:spcPts val="0"/>
              </a:spcBef>
              <a:spcAft>
                <a:spcPts val="0"/>
              </a:spcAft>
              <a:buNone/>
            </a:pPr>
            <a:r>
              <a:t/>
            </a:r>
            <a:endParaRPr sz="1400">
              <a:solidFill>
                <a:srgbClr val="000000"/>
              </a:solidFill>
              <a:highlight>
                <a:srgbClr val="FBF9F8"/>
              </a:highlight>
              <a:latin typeface="Verdana"/>
              <a:ea typeface="Verdana"/>
              <a:cs typeface="Verdana"/>
              <a:sym typeface="Verdana"/>
            </a:endParaRPr>
          </a:p>
        </p:txBody>
      </p:sp>
      <p:pic>
        <p:nvPicPr>
          <p:cNvPr id="80" name="Google Shape;80;p3"/>
          <p:cNvPicPr preferRelativeResize="0"/>
          <p:nvPr/>
        </p:nvPicPr>
        <p:blipFill>
          <a:blip r:embed="rId3">
            <a:alphaModFix/>
          </a:blip>
          <a:stretch>
            <a:fillRect/>
          </a:stretch>
        </p:blipFill>
        <p:spPr>
          <a:xfrm>
            <a:off x="6412175" y="1502275"/>
            <a:ext cx="2586576" cy="1646875"/>
          </a:xfrm>
          <a:prstGeom prst="rect">
            <a:avLst/>
          </a:prstGeom>
          <a:noFill/>
          <a:ln>
            <a:noFill/>
          </a:ln>
        </p:spPr>
      </p:pic>
      <p:pic>
        <p:nvPicPr>
          <p:cNvPr id="81" name="Google Shape;81;p3"/>
          <p:cNvPicPr preferRelativeResize="0"/>
          <p:nvPr/>
        </p:nvPicPr>
        <p:blipFill>
          <a:blip r:embed="rId4">
            <a:alphaModFix/>
          </a:blip>
          <a:stretch>
            <a:fillRect/>
          </a:stretch>
        </p:blipFill>
        <p:spPr>
          <a:xfrm>
            <a:off x="6412175" y="3344475"/>
            <a:ext cx="2586576" cy="1707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4"/>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Lacuna in the existing system</a:t>
            </a:r>
            <a:endParaRPr/>
          </a:p>
        </p:txBody>
      </p:sp>
      <p:sp>
        <p:nvSpPr>
          <p:cNvPr id="87" name="Google Shape;87;p4"/>
          <p:cNvSpPr txBox="1"/>
          <p:nvPr>
            <p:ph idx="1" type="body"/>
          </p:nvPr>
        </p:nvSpPr>
        <p:spPr>
          <a:xfrm>
            <a:off x="-37200" y="1298100"/>
            <a:ext cx="9218400" cy="3845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600">
              <a:solidFill>
                <a:schemeClr val="accent1"/>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rPr lang="en" sz="1400">
                <a:solidFill>
                  <a:schemeClr val="accent1"/>
                </a:solidFill>
                <a:highlight>
                  <a:srgbClr val="FFFFFF"/>
                </a:highlight>
                <a:latin typeface="Verdana"/>
                <a:ea typeface="Verdana"/>
                <a:cs typeface="Verdana"/>
                <a:sym typeface="Verdana"/>
              </a:rPr>
              <a:t>In previous systems, the company faced a number of problems derived from the low accuracy of storage records, such as: </a:t>
            </a:r>
            <a:endParaRPr sz="1400">
              <a:solidFill>
                <a:schemeClr val="accent1"/>
              </a:solidFill>
              <a:highlight>
                <a:srgbClr val="FFFFFF"/>
              </a:highlight>
              <a:latin typeface="Verdana"/>
              <a:ea typeface="Verdana"/>
              <a:cs typeface="Verdana"/>
              <a:sym typeface="Verdana"/>
            </a:endParaRPr>
          </a:p>
          <a:p>
            <a:pPr indent="0" lvl="0" marL="0" rtl="0" algn="l">
              <a:lnSpc>
                <a:spcPct val="100000"/>
              </a:lnSpc>
              <a:spcBef>
                <a:spcPts val="0"/>
              </a:spcBef>
              <a:spcAft>
                <a:spcPts val="0"/>
              </a:spcAft>
              <a:buNone/>
            </a:pPr>
            <a:r>
              <a:t/>
            </a:r>
            <a:endParaRPr sz="1400">
              <a:solidFill>
                <a:schemeClr val="accent1"/>
              </a:solidFill>
              <a:highlight>
                <a:srgbClr val="FFFFFF"/>
              </a:highlight>
              <a:latin typeface="Verdana"/>
              <a:ea typeface="Verdana"/>
              <a:cs typeface="Verdana"/>
              <a:sym typeface="Verdana"/>
            </a:endParaRPr>
          </a:p>
          <a:p>
            <a:pPr indent="-317500" lvl="0" marL="457200" rtl="0" algn="l">
              <a:lnSpc>
                <a:spcPct val="115000"/>
              </a:lnSpc>
              <a:spcBef>
                <a:spcPts val="0"/>
              </a:spcBef>
              <a:spcAft>
                <a:spcPts val="0"/>
              </a:spcAft>
              <a:buClr>
                <a:schemeClr val="accent1"/>
              </a:buClr>
              <a:buSzPts val="1400"/>
              <a:buFont typeface="Verdana"/>
              <a:buChar char="●"/>
            </a:pPr>
            <a:r>
              <a:rPr lang="en" sz="1400">
                <a:solidFill>
                  <a:schemeClr val="accent1"/>
                </a:solidFill>
                <a:highlight>
                  <a:srgbClr val="FFFFFF"/>
                </a:highlight>
                <a:latin typeface="Verdana"/>
                <a:ea typeface="Verdana"/>
                <a:cs typeface="Verdana"/>
                <a:sym typeface="Verdana"/>
              </a:rPr>
              <a:t>Delays </a:t>
            </a:r>
            <a:r>
              <a:rPr lang="en" sz="1400">
                <a:solidFill>
                  <a:schemeClr val="accent1"/>
                </a:solidFill>
                <a:highlight>
                  <a:schemeClr val="lt1"/>
                </a:highlight>
                <a:latin typeface="Verdana"/>
                <a:ea typeface="Verdana"/>
                <a:cs typeface="Verdana"/>
                <a:sym typeface="Verdana"/>
              </a:rPr>
              <a:t>and loss of orders</a:t>
            </a:r>
            <a:endParaRPr sz="1400">
              <a:solidFill>
                <a:schemeClr val="accent1"/>
              </a:solidFill>
              <a:highlight>
                <a:srgbClr val="FFFFFF"/>
              </a:highlight>
              <a:latin typeface="Verdana"/>
              <a:ea typeface="Verdana"/>
              <a:cs typeface="Verdana"/>
              <a:sym typeface="Verdana"/>
            </a:endParaRPr>
          </a:p>
          <a:p>
            <a:pPr indent="-317500" lvl="0" marL="457200" rtl="0" algn="l">
              <a:lnSpc>
                <a:spcPct val="115000"/>
              </a:lnSpc>
              <a:spcBef>
                <a:spcPts val="0"/>
              </a:spcBef>
              <a:spcAft>
                <a:spcPts val="0"/>
              </a:spcAft>
              <a:buClr>
                <a:schemeClr val="accent1"/>
              </a:buClr>
              <a:buSzPts val="1400"/>
              <a:buFont typeface="Verdana"/>
              <a:buChar char="●"/>
            </a:pPr>
            <a:r>
              <a:rPr lang="en" sz="1400">
                <a:solidFill>
                  <a:schemeClr val="accent1"/>
                </a:solidFill>
                <a:highlight>
                  <a:srgbClr val="FFFFFF"/>
                </a:highlight>
                <a:latin typeface="Verdana"/>
                <a:ea typeface="Verdana"/>
                <a:cs typeface="Verdana"/>
                <a:sym typeface="Verdana"/>
              </a:rPr>
              <a:t>Rework and waste of time to find products</a:t>
            </a:r>
            <a:endParaRPr sz="1400">
              <a:solidFill>
                <a:schemeClr val="accent1"/>
              </a:solidFill>
              <a:highlight>
                <a:srgbClr val="FFFFFF"/>
              </a:highlight>
              <a:latin typeface="Verdana"/>
              <a:ea typeface="Verdana"/>
              <a:cs typeface="Verdana"/>
              <a:sym typeface="Verdana"/>
            </a:endParaRPr>
          </a:p>
          <a:p>
            <a:pPr indent="-323850" lvl="0" marL="457200" marR="152400" rtl="0" algn="l">
              <a:spcBef>
                <a:spcPts val="0"/>
              </a:spcBef>
              <a:spcAft>
                <a:spcPts val="0"/>
              </a:spcAft>
              <a:buClr>
                <a:schemeClr val="accent1"/>
              </a:buClr>
              <a:buSzPts val="1500"/>
              <a:buFont typeface="Verdana"/>
              <a:buChar char="●"/>
            </a:pPr>
            <a:r>
              <a:rPr lang="en" sz="1400">
                <a:solidFill>
                  <a:schemeClr val="accent1"/>
                </a:solidFill>
                <a:latin typeface="Verdana"/>
                <a:ea typeface="Verdana"/>
                <a:cs typeface="Verdana"/>
                <a:sym typeface="Verdana"/>
              </a:rPr>
              <a:t>Running out of space with boxes spilling </a:t>
            </a:r>
            <a:r>
              <a:rPr lang="en" sz="1400">
                <a:solidFill>
                  <a:schemeClr val="accent1"/>
                </a:solidFill>
                <a:highlight>
                  <a:srgbClr val="F9F9F9"/>
                </a:highlight>
                <a:latin typeface="Verdana"/>
                <a:ea typeface="Verdana"/>
                <a:cs typeface="Verdana"/>
                <a:sym typeface="Verdana"/>
              </a:rPr>
              <a:t>into the aisles</a:t>
            </a:r>
            <a:endParaRPr sz="1400">
              <a:solidFill>
                <a:schemeClr val="accent1"/>
              </a:solidFill>
              <a:highlight>
                <a:srgbClr val="F9F9F9"/>
              </a:highlight>
              <a:latin typeface="Verdana"/>
              <a:ea typeface="Verdana"/>
              <a:cs typeface="Verdana"/>
              <a:sym typeface="Verdana"/>
            </a:endParaRPr>
          </a:p>
          <a:p>
            <a:pPr indent="-317500" lvl="0" marL="457200" marR="152400" rtl="0" algn="l">
              <a:spcBef>
                <a:spcPts val="0"/>
              </a:spcBef>
              <a:spcAft>
                <a:spcPts val="0"/>
              </a:spcAft>
              <a:buClr>
                <a:schemeClr val="accent1"/>
              </a:buClr>
              <a:buSzPts val="1400"/>
              <a:buFont typeface="Verdana"/>
              <a:buChar char="●"/>
            </a:pPr>
            <a:r>
              <a:rPr lang="en" sz="1400">
                <a:solidFill>
                  <a:schemeClr val="accent1"/>
                </a:solidFill>
                <a:highlight>
                  <a:srgbClr val="F9F9F9"/>
                </a:highlight>
                <a:latin typeface="Verdana"/>
                <a:ea typeface="Verdana"/>
                <a:cs typeface="Verdana"/>
                <a:sym typeface="Verdana"/>
              </a:rPr>
              <a:t>Boxes piling up, blocking the way and wasting valuable floor space</a:t>
            </a:r>
            <a:endParaRPr sz="1400">
              <a:solidFill>
                <a:schemeClr val="accent1"/>
              </a:solidFill>
              <a:highlight>
                <a:srgbClr val="F9F9F9"/>
              </a:highlight>
              <a:latin typeface="Verdana"/>
              <a:ea typeface="Verdana"/>
              <a:cs typeface="Verdana"/>
              <a:sym typeface="Verdana"/>
            </a:endParaRPr>
          </a:p>
          <a:p>
            <a:pPr indent="-317500" lvl="0" marL="457200" rtl="0" algn="l">
              <a:spcBef>
                <a:spcPts val="0"/>
              </a:spcBef>
              <a:spcAft>
                <a:spcPts val="0"/>
              </a:spcAft>
              <a:buClr>
                <a:schemeClr val="accent1"/>
              </a:buClr>
              <a:buSzPts val="1400"/>
              <a:buFont typeface="Verdana"/>
              <a:buChar char="●"/>
            </a:pPr>
            <a:r>
              <a:rPr lang="en" sz="1400">
                <a:solidFill>
                  <a:schemeClr val="accent1"/>
                </a:solidFill>
                <a:highlight>
                  <a:schemeClr val="lt1"/>
                </a:highlight>
                <a:latin typeface="Verdana"/>
                <a:ea typeface="Verdana"/>
                <a:cs typeface="Verdana"/>
                <a:sym typeface="Verdana"/>
              </a:rPr>
              <a:t>Storing products of varying height reduces warehouse storage capacity</a:t>
            </a:r>
            <a:endParaRPr sz="1400">
              <a:solidFill>
                <a:schemeClr val="accent1"/>
              </a:solidFill>
              <a:highlight>
                <a:srgbClr val="F9F9F9"/>
              </a:highlight>
              <a:latin typeface="Verdana"/>
              <a:ea typeface="Verdana"/>
              <a:cs typeface="Verdana"/>
              <a:sym typeface="Verdana"/>
            </a:endParaRPr>
          </a:p>
          <a:p>
            <a:pPr indent="0" lvl="0" marL="457200" marR="152400" rtl="0" algn="l">
              <a:spcBef>
                <a:spcPts val="0"/>
              </a:spcBef>
              <a:spcAft>
                <a:spcPts val="0"/>
              </a:spcAft>
              <a:buNone/>
            </a:pPr>
            <a:r>
              <a:t/>
            </a:r>
            <a:endParaRPr sz="1400">
              <a:solidFill>
                <a:schemeClr val="accent1"/>
              </a:solidFill>
              <a:highlight>
                <a:srgbClr val="F9F9F9"/>
              </a:highlight>
              <a:latin typeface="Verdana"/>
              <a:ea typeface="Verdana"/>
              <a:cs typeface="Verdana"/>
              <a:sym typeface="Verdana"/>
            </a:endParaRPr>
          </a:p>
          <a:p>
            <a:pPr indent="0" lvl="0" marL="0" rtl="0" algn="l">
              <a:lnSpc>
                <a:spcPct val="100000"/>
              </a:lnSpc>
              <a:spcBef>
                <a:spcPts val="0"/>
              </a:spcBef>
              <a:spcAft>
                <a:spcPts val="0"/>
              </a:spcAft>
              <a:buNone/>
            </a:pPr>
            <a:r>
              <a:rPr lang="en" sz="1400">
                <a:solidFill>
                  <a:schemeClr val="accent1"/>
                </a:solidFill>
                <a:highlight>
                  <a:srgbClr val="FFFFFF"/>
                </a:highlight>
                <a:latin typeface="Verdana"/>
                <a:ea typeface="Verdana"/>
                <a:cs typeface="Verdana"/>
                <a:sym typeface="Verdana"/>
              </a:rPr>
              <a:t>The result of this set of problems reflected on the dissatisfaction of the customers, which no longer relied on the delivery performance and quality of operations executed by the company. </a:t>
            </a:r>
            <a:endParaRPr sz="1400">
              <a:solidFill>
                <a:schemeClr val="accent1"/>
              </a:solidFill>
              <a:highlight>
                <a:srgbClr val="FFFFFF"/>
              </a:highlight>
              <a:latin typeface="Verdana"/>
              <a:ea typeface="Verdana"/>
              <a:cs typeface="Verdana"/>
              <a:sym typeface="Verdana"/>
            </a:endParaRPr>
          </a:p>
          <a:p>
            <a:pPr indent="0" lvl="0" marL="457200" rtl="0" algn="l">
              <a:lnSpc>
                <a:spcPct val="100000"/>
              </a:lnSpc>
              <a:spcBef>
                <a:spcPts val="0"/>
              </a:spcBef>
              <a:spcAft>
                <a:spcPts val="0"/>
              </a:spcAft>
              <a:buNone/>
            </a:pPr>
            <a:r>
              <a:t/>
            </a:r>
            <a:endParaRPr sz="1400">
              <a:solidFill>
                <a:srgbClr val="000000"/>
              </a:solidFill>
              <a:highlight>
                <a:srgbClr val="FFFFFF"/>
              </a:highlight>
              <a:latin typeface="Verdana"/>
              <a:ea typeface="Verdana"/>
              <a:cs typeface="Verdana"/>
              <a:sym typeface="Verdana"/>
            </a:endParaRPr>
          </a:p>
          <a:p>
            <a:pPr indent="0" lvl="0" marL="457200" rtl="0" algn="just">
              <a:lnSpc>
                <a:spcPct val="115000"/>
              </a:lnSpc>
              <a:spcBef>
                <a:spcPts val="0"/>
              </a:spcBef>
              <a:spcAft>
                <a:spcPts val="0"/>
              </a:spcAft>
              <a:buNone/>
            </a:pPr>
            <a:r>
              <a:t/>
            </a:r>
            <a:endParaRPr sz="1600">
              <a:solidFill>
                <a:srgbClr val="202124"/>
              </a:solidFill>
              <a:highlight>
                <a:srgbClr val="FFFFFF"/>
              </a:highlight>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gc366c3fc79_1_74"/>
          <p:cNvSpPr txBox="1"/>
          <p:nvPr>
            <p:ph type="title"/>
          </p:nvPr>
        </p:nvSpPr>
        <p:spPr>
          <a:xfrm>
            <a:off x="138875" y="411050"/>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2800"/>
              <a:buFont typeface="Arial"/>
              <a:buNone/>
            </a:pPr>
            <a:r>
              <a:rPr lang="en"/>
              <a:t>Problem Definition</a:t>
            </a:r>
            <a:endParaRPr/>
          </a:p>
          <a:p>
            <a:pPr indent="0" lvl="0" marL="0" rtl="0" algn="l">
              <a:spcBef>
                <a:spcPts val="0"/>
              </a:spcBef>
              <a:spcAft>
                <a:spcPts val="0"/>
              </a:spcAft>
              <a:buNone/>
            </a:pPr>
            <a:r>
              <a:t/>
            </a:r>
            <a:endParaRPr/>
          </a:p>
        </p:txBody>
      </p:sp>
      <p:sp>
        <p:nvSpPr>
          <p:cNvPr id="93" name="Google Shape;93;gc366c3fc79_1_74"/>
          <p:cNvSpPr txBox="1"/>
          <p:nvPr>
            <p:ph idx="1" type="body"/>
          </p:nvPr>
        </p:nvSpPr>
        <p:spPr>
          <a:xfrm>
            <a:off x="92250" y="1327500"/>
            <a:ext cx="8959500" cy="3816000"/>
          </a:xfrm>
          <a:prstGeom prst="rect">
            <a:avLst/>
          </a:prstGeom>
        </p:spPr>
        <p:txBody>
          <a:bodyPr anchorCtr="0" anchor="t" bIns="91425" lIns="91425" spcFirstLastPara="1" rIns="91425" wrap="square" tIns="91425">
            <a:noAutofit/>
          </a:bodyPr>
          <a:lstStyle/>
          <a:p>
            <a:pPr indent="-317500" lvl="0" marL="457200" rtl="0" algn="just">
              <a:lnSpc>
                <a:spcPct val="100000"/>
              </a:lnSpc>
              <a:spcBef>
                <a:spcPts val="0"/>
              </a:spcBef>
              <a:spcAft>
                <a:spcPts val="0"/>
              </a:spcAft>
              <a:buClr>
                <a:schemeClr val="accent1"/>
              </a:buClr>
              <a:buSzPts val="1400"/>
              <a:buFont typeface="Verdana"/>
              <a:buChar char="●"/>
            </a:pPr>
            <a:r>
              <a:rPr lang="en" sz="1400">
                <a:solidFill>
                  <a:schemeClr val="accent1"/>
                </a:solidFill>
                <a:highlight>
                  <a:srgbClr val="FFFFFF"/>
                </a:highlight>
                <a:latin typeface="Verdana"/>
                <a:ea typeface="Verdana"/>
                <a:cs typeface="Verdana"/>
                <a:sym typeface="Verdana"/>
              </a:rPr>
              <a:t>Our main focus is to </a:t>
            </a:r>
            <a:r>
              <a:rPr lang="en" sz="1400">
                <a:solidFill>
                  <a:schemeClr val="accent1"/>
                </a:solidFill>
                <a:highlight>
                  <a:srgbClr val="FFFFFF"/>
                </a:highlight>
                <a:latin typeface="Verdana"/>
                <a:ea typeface="Verdana"/>
                <a:cs typeface="Verdana"/>
                <a:sym typeface="Verdana"/>
              </a:rPr>
              <a:t>improve storage location strategy through the use of data technology, including data collection, cluster analysis ,profit prediction to improve order picking efficiency through optimum storage allocation.</a:t>
            </a:r>
            <a:endParaRPr sz="1400">
              <a:solidFill>
                <a:srgbClr val="FF0000"/>
              </a:solidFill>
              <a:latin typeface="Verdana"/>
              <a:ea typeface="Verdana"/>
              <a:cs typeface="Verdana"/>
              <a:sym typeface="Verdana"/>
            </a:endParaRPr>
          </a:p>
          <a:p>
            <a:pPr indent="0" lvl="0" marL="457200" rtl="0" algn="just">
              <a:lnSpc>
                <a:spcPct val="100000"/>
              </a:lnSpc>
              <a:spcBef>
                <a:spcPts val="300"/>
              </a:spcBef>
              <a:spcAft>
                <a:spcPts val="0"/>
              </a:spcAft>
              <a:buNone/>
            </a:pPr>
            <a:r>
              <a:t/>
            </a:r>
            <a:endParaRPr sz="1400">
              <a:solidFill>
                <a:srgbClr val="FF0000"/>
              </a:solidFill>
              <a:latin typeface="Verdana"/>
              <a:ea typeface="Verdana"/>
              <a:cs typeface="Verdana"/>
              <a:sym typeface="Verdana"/>
            </a:endParaRPr>
          </a:p>
          <a:p>
            <a:pPr indent="-317500" lvl="0" marL="457200" rtl="0" algn="just">
              <a:lnSpc>
                <a:spcPct val="100000"/>
              </a:lnSpc>
              <a:spcBef>
                <a:spcPts val="300"/>
              </a:spcBef>
              <a:spcAft>
                <a:spcPts val="0"/>
              </a:spcAft>
              <a:buClr>
                <a:schemeClr val="accent1"/>
              </a:buClr>
              <a:buSzPts val="1400"/>
              <a:buFont typeface="Verdana"/>
              <a:buChar char="●"/>
            </a:pPr>
            <a:r>
              <a:rPr lang="en" sz="1400">
                <a:solidFill>
                  <a:schemeClr val="accent1"/>
                </a:solidFill>
                <a:highlight>
                  <a:schemeClr val="lt1"/>
                </a:highlight>
                <a:latin typeface="Verdana"/>
                <a:ea typeface="Verdana"/>
                <a:cs typeface="Verdana"/>
                <a:sym typeface="Verdana"/>
              </a:rPr>
              <a:t>Optimizing a warehouse creates conditions in which high-demand items in-demand are always stocked, leading to timely order fulfilment. The application mainly aims to optimize the storage of a warehouse and in the process also maximize the profit.</a:t>
            </a:r>
            <a:endParaRPr sz="1400">
              <a:solidFill>
                <a:schemeClr val="accent1"/>
              </a:solidFill>
              <a:highlight>
                <a:schemeClr val="lt1"/>
              </a:highlight>
              <a:latin typeface="Verdana"/>
              <a:ea typeface="Verdana"/>
              <a:cs typeface="Verdana"/>
              <a:sym typeface="Verdana"/>
            </a:endParaRPr>
          </a:p>
          <a:p>
            <a:pPr indent="0" lvl="0" marL="457200" rtl="0" algn="just">
              <a:lnSpc>
                <a:spcPct val="100000"/>
              </a:lnSpc>
              <a:spcBef>
                <a:spcPts val="300"/>
              </a:spcBef>
              <a:spcAft>
                <a:spcPts val="0"/>
              </a:spcAft>
              <a:buNone/>
            </a:pPr>
            <a:r>
              <a:t/>
            </a:r>
            <a:endParaRPr sz="1400">
              <a:solidFill>
                <a:schemeClr val="accent1"/>
              </a:solidFill>
              <a:highlight>
                <a:schemeClr val="lt1"/>
              </a:highlight>
              <a:latin typeface="Verdana"/>
              <a:ea typeface="Verdana"/>
              <a:cs typeface="Verdana"/>
              <a:sym typeface="Verdana"/>
            </a:endParaRPr>
          </a:p>
          <a:p>
            <a:pPr indent="-317500" lvl="0" marL="457200" rtl="0" algn="just">
              <a:lnSpc>
                <a:spcPct val="100000"/>
              </a:lnSpc>
              <a:spcBef>
                <a:spcPts val="300"/>
              </a:spcBef>
              <a:spcAft>
                <a:spcPts val="0"/>
              </a:spcAft>
              <a:buClr>
                <a:schemeClr val="accent1"/>
              </a:buClr>
              <a:buSzPts val="1400"/>
              <a:buFont typeface="Verdana"/>
              <a:buChar char="●"/>
            </a:pPr>
            <a:r>
              <a:rPr lang="en" sz="1400">
                <a:solidFill>
                  <a:schemeClr val="accent1"/>
                </a:solidFill>
                <a:latin typeface="Verdana"/>
                <a:ea typeface="Verdana"/>
                <a:cs typeface="Verdana"/>
                <a:sym typeface="Verdana"/>
              </a:rPr>
              <a:t>Thus, Warehouse Management System is directed toward owners of small to large stores and stock managers who are responsible of maintaining sufficient goods on hand in a retail or manufacturing business.</a:t>
            </a:r>
            <a:endParaRPr sz="1400">
              <a:solidFill>
                <a:schemeClr val="accent1"/>
              </a:solidFill>
              <a:highlight>
                <a:schemeClr val="lt1"/>
              </a:highlight>
              <a:latin typeface="Verdana"/>
              <a:ea typeface="Verdana"/>
              <a:cs typeface="Verdana"/>
              <a:sym typeface="Verdana"/>
            </a:endParaRPr>
          </a:p>
          <a:p>
            <a:pPr indent="0" lvl="0" marL="457200" rtl="0" algn="just">
              <a:lnSpc>
                <a:spcPct val="100000"/>
              </a:lnSpc>
              <a:spcBef>
                <a:spcPts val="300"/>
              </a:spcBef>
              <a:spcAft>
                <a:spcPts val="0"/>
              </a:spcAft>
              <a:buNone/>
            </a:pPr>
            <a:r>
              <a:t/>
            </a:r>
            <a:endParaRPr sz="1400">
              <a:solidFill>
                <a:schemeClr val="accent1"/>
              </a:solidFill>
              <a:latin typeface="Verdana"/>
              <a:ea typeface="Verdana"/>
              <a:cs typeface="Verdana"/>
              <a:sym typeface="Verdana"/>
            </a:endParaRPr>
          </a:p>
          <a:p>
            <a:pPr indent="-317500" lvl="0" marL="457200" rtl="0" algn="just">
              <a:lnSpc>
                <a:spcPct val="100000"/>
              </a:lnSpc>
              <a:spcBef>
                <a:spcPts val="300"/>
              </a:spcBef>
              <a:spcAft>
                <a:spcPts val="0"/>
              </a:spcAft>
              <a:buClr>
                <a:schemeClr val="accent1"/>
              </a:buClr>
              <a:buSzPts val="1400"/>
              <a:buFont typeface="Verdana"/>
              <a:buChar char="●"/>
            </a:pPr>
            <a:r>
              <a:rPr lang="en" sz="1400">
                <a:solidFill>
                  <a:schemeClr val="accent1"/>
                </a:solidFill>
                <a:highlight>
                  <a:srgbClr val="FFFFFF"/>
                </a:highlight>
                <a:latin typeface="Verdana"/>
                <a:ea typeface="Verdana"/>
                <a:cs typeface="Verdana"/>
                <a:sym typeface="Verdana"/>
              </a:rPr>
              <a:t>The storage efficiency is shown to be enhanced by the improved strategy.</a:t>
            </a:r>
            <a:endParaRPr sz="1400">
              <a:solidFill>
                <a:schemeClr val="accent1"/>
              </a:solidFill>
              <a:highlight>
                <a:srgbClr val="FFFFFF"/>
              </a:highlight>
              <a:latin typeface="Verdana"/>
              <a:ea typeface="Verdana"/>
              <a:cs typeface="Verdana"/>
              <a:sym typeface="Verdana"/>
            </a:endParaRPr>
          </a:p>
          <a:p>
            <a:pPr indent="0" lvl="0" marL="457200" rtl="0" algn="just">
              <a:lnSpc>
                <a:spcPct val="100000"/>
              </a:lnSpc>
              <a:spcBef>
                <a:spcPts val="300"/>
              </a:spcBef>
              <a:spcAft>
                <a:spcPts val="0"/>
              </a:spcAft>
              <a:buNone/>
            </a:pPr>
            <a:r>
              <a:t/>
            </a:r>
            <a:endParaRPr sz="1400">
              <a:solidFill>
                <a:schemeClr val="accent1"/>
              </a:solidFill>
              <a:highlight>
                <a:srgbClr val="FFFFFF"/>
              </a:highlight>
              <a:latin typeface="Verdana"/>
              <a:ea typeface="Verdana"/>
              <a:cs typeface="Verdana"/>
              <a:sym typeface="Verdana"/>
            </a:endParaRPr>
          </a:p>
          <a:p>
            <a:pPr indent="0" lvl="0" marL="457200" rtl="0" algn="just">
              <a:lnSpc>
                <a:spcPct val="100000"/>
              </a:lnSpc>
              <a:spcBef>
                <a:spcPts val="300"/>
              </a:spcBef>
              <a:spcAft>
                <a:spcPts val="0"/>
              </a:spcAft>
              <a:buNone/>
            </a:pPr>
            <a:r>
              <a:t/>
            </a:r>
            <a:endParaRPr sz="1400">
              <a:solidFill>
                <a:schemeClr val="accent1"/>
              </a:solidFill>
              <a:highlight>
                <a:srgbClr val="FFFFFF"/>
              </a:highlight>
              <a:latin typeface="Verdana"/>
              <a:ea typeface="Verdana"/>
              <a:cs typeface="Verdana"/>
              <a:sym typeface="Verdana"/>
            </a:endParaRPr>
          </a:p>
          <a:p>
            <a:pPr indent="0" lvl="0" marL="457200" rtl="0" algn="just">
              <a:lnSpc>
                <a:spcPct val="100000"/>
              </a:lnSpc>
              <a:spcBef>
                <a:spcPts val="300"/>
              </a:spcBef>
              <a:spcAft>
                <a:spcPts val="0"/>
              </a:spcAft>
              <a:buNone/>
            </a:pPr>
            <a:r>
              <a:t/>
            </a:r>
            <a:endParaRPr sz="1400">
              <a:solidFill>
                <a:schemeClr val="accent1"/>
              </a:solidFill>
              <a:latin typeface="Verdana"/>
              <a:ea typeface="Verdana"/>
              <a:cs typeface="Verdana"/>
              <a:sym typeface="Verdana"/>
            </a:endParaRPr>
          </a:p>
          <a:p>
            <a:pPr indent="0" lvl="0" marL="457200" rtl="0" algn="just">
              <a:lnSpc>
                <a:spcPct val="100000"/>
              </a:lnSpc>
              <a:spcBef>
                <a:spcPts val="300"/>
              </a:spcBef>
              <a:spcAft>
                <a:spcPts val="300"/>
              </a:spcAft>
              <a:buNone/>
            </a:pPr>
            <a:r>
              <a:t/>
            </a:r>
            <a:endParaRPr sz="1400">
              <a:solidFill>
                <a:schemeClr val="accent1"/>
              </a:solidFill>
              <a:latin typeface="Verdana"/>
              <a:ea typeface="Verdana"/>
              <a:cs typeface="Verdana"/>
              <a:sym typeface="Verdan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gc883d91a56_2_11"/>
          <p:cNvSpPr txBox="1"/>
          <p:nvPr>
            <p:ph type="title"/>
          </p:nvPr>
        </p:nvSpPr>
        <p:spPr>
          <a:xfrm>
            <a:off x="311700"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Literature Survey</a:t>
            </a:r>
            <a:endParaRPr/>
          </a:p>
        </p:txBody>
      </p:sp>
      <p:sp>
        <p:nvSpPr>
          <p:cNvPr id="99" name="Google Shape;99;gc883d91a56_2_11"/>
          <p:cNvSpPr txBox="1"/>
          <p:nvPr>
            <p:ph idx="1" type="body"/>
          </p:nvPr>
        </p:nvSpPr>
        <p:spPr>
          <a:xfrm>
            <a:off x="338400" y="1364625"/>
            <a:ext cx="8167200" cy="3076200"/>
          </a:xfrm>
          <a:prstGeom prst="rect">
            <a:avLst/>
          </a:prstGeom>
          <a:noFill/>
          <a:ln>
            <a:noFill/>
          </a:ln>
        </p:spPr>
        <p:txBody>
          <a:bodyPr anchorCtr="0" anchor="t" bIns="91425" lIns="91425" spcFirstLastPara="1" rIns="91425" wrap="square" tIns="91425">
            <a:noAutofit/>
          </a:bodyPr>
          <a:lstStyle/>
          <a:p>
            <a:pPr indent="0" lvl="0" marL="457200" rtl="0" algn="just">
              <a:lnSpc>
                <a:spcPct val="105000"/>
              </a:lnSpc>
              <a:spcBef>
                <a:spcPts val="0"/>
              </a:spcBef>
              <a:spcAft>
                <a:spcPts val="0"/>
              </a:spcAft>
              <a:buNone/>
            </a:pPr>
            <a:r>
              <a:t/>
            </a:r>
            <a:endParaRPr sz="1500">
              <a:latin typeface="Arial"/>
              <a:ea typeface="Arial"/>
              <a:cs typeface="Arial"/>
              <a:sym typeface="Arial"/>
            </a:endParaRPr>
          </a:p>
          <a:p>
            <a:pPr indent="0" lvl="0" marL="457200" rtl="0" algn="just">
              <a:lnSpc>
                <a:spcPct val="105000"/>
              </a:lnSpc>
              <a:spcBef>
                <a:spcPts val="0"/>
              </a:spcBef>
              <a:spcAft>
                <a:spcPts val="0"/>
              </a:spcAft>
              <a:buNone/>
            </a:pPr>
            <a:r>
              <a:t/>
            </a:r>
            <a:endParaRPr sz="1500">
              <a:latin typeface="Arial"/>
              <a:ea typeface="Arial"/>
              <a:cs typeface="Arial"/>
              <a:sym typeface="Arial"/>
            </a:endParaRPr>
          </a:p>
        </p:txBody>
      </p:sp>
      <p:graphicFrame>
        <p:nvGraphicFramePr>
          <p:cNvPr id="100" name="Google Shape;100;gc883d91a56_2_11"/>
          <p:cNvGraphicFramePr/>
          <p:nvPr/>
        </p:nvGraphicFramePr>
        <p:xfrm>
          <a:off x="220713" y="1300500"/>
          <a:ext cx="3000000" cy="3000000"/>
        </p:xfrm>
        <a:graphic>
          <a:graphicData uri="http://schemas.openxmlformats.org/drawingml/2006/table">
            <a:tbl>
              <a:tblPr>
                <a:noFill/>
                <a:tableStyleId>{2A256D2E-1CA1-4817-96C9-E08054DE027F}</a:tableStyleId>
              </a:tblPr>
              <a:tblGrid>
                <a:gridCol w="2044075"/>
                <a:gridCol w="1964650"/>
                <a:gridCol w="1081025"/>
                <a:gridCol w="3721425"/>
              </a:tblGrid>
              <a:tr h="471925">
                <a:tc>
                  <a:txBody>
                    <a:bodyPr/>
                    <a:lstStyle/>
                    <a:p>
                      <a:pPr indent="0" lvl="0" marL="457200" rtl="0" algn="just">
                        <a:lnSpc>
                          <a:spcPct val="105000"/>
                        </a:lnSpc>
                        <a:spcBef>
                          <a:spcPts val="0"/>
                        </a:spcBef>
                        <a:spcAft>
                          <a:spcPts val="0"/>
                        </a:spcAft>
                        <a:buNone/>
                      </a:pPr>
                      <a:r>
                        <a:rPr lang="en" sz="1200">
                          <a:solidFill>
                            <a:schemeClr val="accent1"/>
                          </a:solidFill>
                          <a:latin typeface="Verdana"/>
                          <a:ea typeface="Verdana"/>
                          <a:cs typeface="Verdana"/>
                          <a:sym typeface="Verdana"/>
                        </a:rPr>
                        <a:t>    </a:t>
                      </a:r>
                      <a:r>
                        <a:rPr lang="en" sz="1200">
                          <a:solidFill>
                            <a:schemeClr val="accent1"/>
                          </a:solidFill>
                          <a:latin typeface="Verdana"/>
                          <a:ea typeface="Verdana"/>
                          <a:cs typeface="Verdana"/>
                          <a:sym typeface="Verdana"/>
                        </a:rPr>
                        <a:t>Title</a:t>
                      </a:r>
                      <a:endParaRPr sz="1200">
                        <a:solidFill>
                          <a:schemeClr val="accent1"/>
                        </a:solidFill>
                        <a:latin typeface="Verdana"/>
                        <a:ea typeface="Verdana"/>
                        <a:cs typeface="Verdana"/>
                        <a:sym typeface="Verdana"/>
                      </a:endParaRPr>
                    </a:p>
                  </a:txBody>
                  <a:tcPr marT="91425" marB="91425" marR="91425" marL="91425"/>
                </a:tc>
                <a:tc>
                  <a:txBody>
                    <a:bodyPr/>
                    <a:lstStyle/>
                    <a:p>
                      <a:pPr indent="0" lvl="0" marL="457200" rtl="0" algn="just">
                        <a:lnSpc>
                          <a:spcPct val="105000"/>
                        </a:lnSpc>
                        <a:spcBef>
                          <a:spcPts val="0"/>
                        </a:spcBef>
                        <a:spcAft>
                          <a:spcPts val="0"/>
                        </a:spcAft>
                        <a:buNone/>
                      </a:pPr>
                      <a:r>
                        <a:rPr lang="en" sz="1200">
                          <a:solidFill>
                            <a:schemeClr val="accent1"/>
                          </a:solidFill>
                          <a:latin typeface="Verdana"/>
                          <a:ea typeface="Verdana"/>
                          <a:cs typeface="Verdana"/>
                          <a:sym typeface="Verdana"/>
                        </a:rPr>
                        <a:t>  </a:t>
                      </a:r>
                      <a:r>
                        <a:rPr lang="en" sz="1200">
                          <a:solidFill>
                            <a:schemeClr val="accent1"/>
                          </a:solidFill>
                          <a:latin typeface="Verdana"/>
                          <a:ea typeface="Verdana"/>
                          <a:cs typeface="Verdana"/>
                          <a:sym typeface="Verdana"/>
                        </a:rPr>
                        <a:t>Authors</a:t>
                      </a:r>
                      <a:endParaRPr sz="1200">
                        <a:solidFill>
                          <a:schemeClr val="accent1"/>
                        </a:solidFill>
                        <a:latin typeface="Verdana"/>
                        <a:ea typeface="Verdana"/>
                        <a:cs typeface="Verdana"/>
                        <a:sym typeface="Verdana"/>
                      </a:endParaRPr>
                    </a:p>
                  </a:txBody>
                  <a:tcPr marT="91425" marB="91425" marR="91425" marL="91425"/>
                </a:tc>
                <a:tc>
                  <a:txBody>
                    <a:bodyPr/>
                    <a:lstStyle/>
                    <a:p>
                      <a:pPr indent="0" lvl="0" marL="0" rtl="0" algn="l">
                        <a:lnSpc>
                          <a:spcPct val="105000"/>
                        </a:lnSpc>
                        <a:spcBef>
                          <a:spcPts val="0"/>
                        </a:spcBef>
                        <a:spcAft>
                          <a:spcPts val="0"/>
                        </a:spcAft>
                        <a:buNone/>
                      </a:pPr>
                      <a:r>
                        <a:rPr lang="en" sz="1200">
                          <a:solidFill>
                            <a:schemeClr val="accent1"/>
                          </a:solidFill>
                          <a:latin typeface="Verdana"/>
                          <a:ea typeface="Verdana"/>
                          <a:cs typeface="Verdana"/>
                          <a:sym typeface="Verdana"/>
                        </a:rPr>
                        <a:t>    </a:t>
                      </a:r>
                      <a:r>
                        <a:rPr lang="en" sz="1200">
                          <a:solidFill>
                            <a:schemeClr val="accent1"/>
                          </a:solidFill>
                          <a:latin typeface="Verdana"/>
                          <a:ea typeface="Verdana"/>
                          <a:cs typeface="Verdana"/>
                          <a:sym typeface="Verdana"/>
                        </a:rPr>
                        <a:t>Year</a:t>
                      </a:r>
                      <a:endParaRPr sz="1200">
                        <a:solidFill>
                          <a:schemeClr val="accent1"/>
                        </a:solidFill>
                        <a:latin typeface="Verdana"/>
                        <a:ea typeface="Verdana"/>
                        <a:cs typeface="Verdana"/>
                        <a:sym typeface="Verdana"/>
                      </a:endParaRPr>
                    </a:p>
                  </a:txBody>
                  <a:tcPr marT="91425" marB="91425" marR="91425" marL="91425"/>
                </a:tc>
                <a:tc>
                  <a:txBody>
                    <a:bodyPr/>
                    <a:lstStyle/>
                    <a:p>
                      <a:pPr indent="0" lvl="0" marL="457200" rtl="0" algn="just">
                        <a:lnSpc>
                          <a:spcPct val="105000"/>
                        </a:lnSpc>
                        <a:spcBef>
                          <a:spcPts val="0"/>
                        </a:spcBef>
                        <a:spcAft>
                          <a:spcPts val="0"/>
                        </a:spcAft>
                        <a:buNone/>
                      </a:pPr>
                      <a:r>
                        <a:rPr lang="en" sz="1200">
                          <a:solidFill>
                            <a:schemeClr val="accent1"/>
                          </a:solidFill>
                          <a:latin typeface="Verdana"/>
                          <a:ea typeface="Verdana"/>
                          <a:cs typeface="Verdana"/>
                          <a:sym typeface="Verdana"/>
                        </a:rPr>
                        <a:t>               </a:t>
                      </a:r>
                      <a:r>
                        <a:rPr lang="en" sz="1200">
                          <a:solidFill>
                            <a:schemeClr val="accent1"/>
                          </a:solidFill>
                          <a:latin typeface="Verdana"/>
                          <a:ea typeface="Verdana"/>
                          <a:cs typeface="Verdana"/>
                          <a:sym typeface="Verdana"/>
                        </a:rPr>
                        <a:t>Description</a:t>
                      </a:r>
                      <a:endParaRPr sz="1200">
                        <a:solidFill>
                          <a:schemeClr val="accent1"/>
                        </a:solidFill>
                        <a:latin typeface="Verdana"/>
                        <a:ea typeface="Verdana"/>
                        <a:cs typeface="Verdana"/>
                        <a:sym typeface="Verdana"/>
                      </a:endParaRPr>
                    </a:p>
                  </a:txBody>
                  <a:tcPr marT="91425" marB="91425" marR="91425" marL="91425"/>
                </a:tc>
              </a:tr>
              <a:tr h="1209750">
                <a:tc>
                  <a:txBody>
                    <a:bodyPr/>
                    <a:lstStyle/>
                    <a:p>
                      <a:pPr indent="0" lvl="0" marL="0" rtl="0" algn="l">
                        <a:spcBef>
                          <a:spcPts val="0"/>
                        </a:spcBef>
                        <a:spcAft>
                          <a:spcPts val="0"/>
                        </a:spcAft>
                        <a:buNone/>
                      </a:pPr>
                      <a:r>
                        <a:rPr lang="en" sz="1050">
                          <a:solidFill>
                            <a:schemeClr val="accent1"/>
                          </a:solidFill>
                          <a:latin typeface="Verdana"/>
                          <a:ea typeface="Verdana"/>
                          <a:cs typeface="Verdana"/>
                          <a:sym typeface="Verdana"/>
                        </a:rPr>
                        <a:t>Warehouse Management System Development Base on Open Source Web Framework </a:t>
                      </a:r>
                      <a:endParaRPr sz="1050">
                        <a:solidFill>
                          <a:schemeClr val="accent1"/>
                        </a:solidFill>
                        <a:latin typeface="Verdana"/>
                        <a:ea typeface="Verdana"/>
                        <a:cs typeface="Verdana"/>
                        <a:sym typeface="Verdana"/>
                      </a:endParaRPr>
                    </a:p>
                    <a:p>
                      <a:pPr indent="0" lvl="0" marL="0" rtl="0" algn="l">
                        <a:spcBef>
                          <a:spcPts val="0"/>
                        </a:spcBef>
                        <a:spcAft>
                          <a:spcPts val="0"/>
                        </a:spcAft>
                        <a:buNone/>
                      </a:pPr>
                      <a:r>
                        <a:t/>
                      </a:r>
                      <a:endParaRPr sz="1100">
                        <a:solidFill>
                          <a:schemeClr val="accent1"/>
                        </a:solidFill>
                        <a:latin typeface="Verdana"/>
                        <a:ea typeface="Verdana"/>
                        <a:cs typeface="Verdana"/>
                        <a:sym typeface="Verdana"/>
                      </a:endParaRPr>
                    </a:p>
                  </a:txBody>
                  <a:tcPr marT="91425" marB="91425" marR="91425" marL="91425"/>
                </a:tc>
                <a:tc>
                  <a:txBody>
                    <a:bodyPr/>
                    <a:lstStyle/>
                    <a:p>
                      <a:pPr indent="0" lvl="0" marL="0" rtl="0" algn="l">
                        <a:spcBef>
                          <a:spcPts val="0"/>
                        </a:spcBef>
                        <a:spcAft>
                          <a:spcPts val="0"/>
                        </a:spcAft>
                        <a:buNone/>
                      </a:pPr>
                      <a:r>
                        <a:rPr lang="en" sz="1100" u="sng">
                          <a:solidFill>
                            <a:schemeClr val="accent1"/>
                          </a:solidFill>
                          <a:latin typeface="Verdana"/>
                          <a:ea typeface="Verdana"/>
                          <a:cs typeface="Verdana"/>
                          <a:sym typeface="Verdana"/>
                          <a:hlinkClick r:id="rId3">
                            <a:extLst>
                              <a:ext uri="{A12FA001-AC4F-418D-AE19-62706E023703}">
                                <ahyp:hlinkClr val="tx"/>
                              </a:ext>
                            </a:extLst>
                          </a:hlinkClick>
                        </a:rPr>
                        <a:t>https://ieeexplore.ieee.org/abstract/document/7823494</a:t>
                      </a:r>
                      <a:endParaRPr sz="1100">
                        <a:solidFill>
                          <a:schemeClr val="accent1"/>
                        </a:solidFill>
                        <a:latin typeface="Verdana"/>
                        <a:ea typeface="Verdana"/>
                        <a:cs typeface="Verdana"/>
                        <a:sym typeface="Verdana"/>
                      </a:endParaRPr>
                    </a:p>
                    <a:p>
                      <a:pPr indent="0" lvl="0" marL="0" rtl="0" algn="l">
                        <a:spcBef>
                          <a:spcPts val="0"/>
                        </a:spcBef>
                        <a:spcAft>
                          <a:spcPts val="0"/>
                        </a:spcAft>
                        <a:buNone/>
                      </a:pPr>
                      <a:r>
                        <a:t/>
                      </a:r>
                      <a:endParaRPr sz="1100">
                        <a:solidFill>
                          <a:schemeClr val="accent1"/>
                        </a:solidFill>
                        <a:latin typeface="Verdana"/>
                        <a:ea typeface="Verdana"/>
                        <a:cs typeface="Verdana"/>
                        <a:sym typeface="Verdana"/>
                      </a:endParaRPr>
                    </a:p>
                  </a:txBody>
                  <a:tcPr marT="91425" marB="91425" marR="91425" marL="91425"/>
                </a:tc>
                <a:tc>
                  <a:txBody>
                    <a:bodyPr/>
                    <a:lstStyle/>
                    <a:p>
                      <a:pPr indent="0" lvl="0" marL="0" rtl="0" algn="l">
                        <a:spcBef>
                          <a:spcPts val="0"/>
                        </a:spcBef>
                        <a:spcAft>
                          <a:spcPts val="0"/>
                        </a:spcAft>
                        <a:buNone/>
                      </a:pPr>
                      <a:r>
                        <a:rPr lang="en" sz="1100">
                          <a:solidFill>
                            <a:schemeClr val="accent1"/>
                          </a:solidFill>
                          <a:latin typeface="Verdana"/>
                          <a:ea typeface="Verdana"/>
                          <a:cs typeface="Verdana"/>
                          <a:sym typeface="Verdana"/>
                        </a:rPr>
                        <a:t>2016</a:t>
                      </a:r>
                      <a:endParaRPr sz="1100">
                        <a:solidFill>
                          <a:schemeClr val="accent1"/>
                        </a:solidFill>
                        <a:latin typeface="Verdana"/>
                        <a:ea typeface="Verdana"/>
                        <a:cs typeface="Verdana"/>
                        <a:sym typeface="Verdana"/>
                      </a:endParaRPr>
                    </a:p>
                  </a:txBody>
                  <a:tcPr marT="91425" marB="91425" marR="91425" marL="91425"/>
                </a:tc>
                <a:tc>
                  <a:txBody>
                    <a:bodyPr/>
                    <a:lstStyle/>
                    <a:p>
                      <a:pPr indent="0" lvl="0" marL="0" rtl="0" algn="l">
                        <a:spcBef>
                          <a:spcPts val="0"/>
                        </a:spcBef>
                        <a:spcAft>
                          <a:spcPts val="0"/>
                        </a:spcAft>
                        <a:buNone/>
                      </a:pPr>
                      <a:r>
                        <a:rPr lang="en" sz="900">
                          <a:solidFill>
                            <a:schemeClr val="accent1"/>
                          </a:solidFill>
                          <a:latin typeface="Verdana"/>
                          <a:ea typeface="Verdana"/>
                          <a:cs typeface="Verdana"/>
                          <a:sym typeface="Verdana"/>
                        </a:rPr>
                        <a:t>This paper mainly introduces the basic process and</a:t>
                      </a:r>
                      <a:endParaRPr sz="900">
                        <a:solidFill>
                          <a:schemeClr val="accent1"/>
                        </a:solidFill>
                        <a:latin typeface="Verdana"/>
                        <a:ea typeface="Verdana"/>
                        <a:cs typeface="Verdana"/>
                        <a:sym typeface="Verdana"/>
                      </a:endParaRPr>
                    </a:p>
                    <a:p>
                      <a:pPr indent="0" lvl="0" marL="0" rtl="0" algn="l">
                        <a:spcBef>
                          <a:spcPts val="0"/>
                        </a:spcBef>
                        <a:spcAft>
                          <a:spcPts val="0"/>
                        </a:spcAft>
                        <a:buNone/>
                      </a:pPr>
                      <a:r>
                        <a:rPr lang="en" sz="900">
                          <a:solidFill>
                            <a:schemeClr val="accent1"/>
                          </a:solidFill>
                          <a:latin typeface="Verdana"/>
                          <a:ea typeface="Verdana"/>
                          <a:cs typeface="Verdana"/>
                          <a:sym typeface="Verdana"/>
                        </a:rPr>
                        <a:t>method of warehouse management system established by</a:t>
                      </a:r>
                      <a:endParaRPr sz="900">
                        <a:solidFill>
                          <a:schemeClr val="accent1"/>
                        </a:solidFill>
                        <a:latin typeface="Verdana"/>
                        <a:ea typeface="Verdana"/>
                        <a:cs typeface="Verdana"/>
                        <a:sym typeface="Verdana"/>
                      </a:endParaRPr>
                    </a:p>
                    <a:p>
                      <a:pPr indent="0" lvl="0" marL="0" rtl="0" algn="l">
                        <a:spcBef>
                          <a:spcPts val="0"/>
                        </a:spcBef>
                        <a:spcAft>
                          <a:spcPts val="0"/>
                        </a:spcAft>
                        <a:buNone/>
                      </a:pPr>
                      <a:r>
                        <a:rPr lang="en" sz="900">
                          <a:solidFill>
                            <a:schemeClr val="accent1"/>
                          </a:solidFill>
                          <a:latin typeface="Verdana"/>
                          <a:ea typeface="Verdana"/>
                          <a:cs typeface="Verdana"/>
                          <a:sym typeface="Verdana"/>
                        </a:rPr>
                        <a:t>domestic small and medium enterprises. In terms of WEB</a:t>
                      </a:r>
                      <a:endParaRPr sz="900">
                        <a:solidFill>
                          <a:schemeClr val="accent1"/>
                        </a:solidFill>
                        <a:latin typeface="Verdana"/>
                        <a:ea typeface="Verdana"/>
                        <a:cs typeface="Verdana"/>
                        <a:sym typeface="Verdana"/>
                      </a:endParaRPr>
                    </a:p>
                    <a:p>
                      <a:pPr indent="0" lvl="0" marL="0" rtl="0" algn="l">
                        <a:spcBef>
                          <a:spcPts val="0"/>
                        </a:spcBef>
                        <a:spcAft>
                          <a:spcPts val="0"/>
                        </a:spcAft>
                        <a:buNone/>
                      </a:pPr>
                      <a:r>
                        <a:rPr lang="en" sz="900">
                          <a:solidFill>
                            <a:schemeClr val="accent1"/>
                          </a:solidFill>
                          <a:latin typeface="Verdana"/>
                          <a:ea typeface="Verdana"/>
                          <a:cs typeface="Verdana"/>
                          <a:sym typeface="Verdana"/>
                        </a:rPr>
                        <a:t>design, this paper adopts the bootstrap, which is an open</a:t>
                      </a:r>
                      <a:endParaRPr sz="900">
                        <a:solidFill>
                          <a:schemeClr val="accent1"/>
                        </a:solidFill>
                        <a:latin typeface="Verdana"/>
                        <a:ea typeface="Verdana"/>
                        <a:cs typeface="Verdana"/>
                        <a:sym typeface="Verdana"/>
                      </a:endParaRPr>
                    </a:p>
                    <a:p>
                      <a:pPr indent="0" lvl="0" marL="0" rtl="0" algn="l">
                        <a:spcBef>
                          <a:spcPts val="0"/>
                        </a:spcBef>
                        <a:spcAft>
                          <a:spcPts val="0"/>
                        </a:spcAft>
                        <a:buNone/>
                      </a:pPr>
                      <a:r>
                        <a:rPr lang="en" sz="900">
                          <a:solidFill>
                            <a:schemeClr val="accent1"/>
                          </a:solidFill>
                          <a:latin typeface="Verdana"/>
                          <a:ea typeface="Verdana"/>
                          <a:cs typeface="Verdana"/>
                          <a:sym typeface="Verdana"/>
                        </a:rPr>
                        <a:t>source, beautiful and flexible framework. The whole Web</a:t>
                      </a:r>
                      <a:endParaRPr sz="900">
                        <a:solidFill>
                          <a:schemeClr val="accent1"/>
                        </a:solidFill>
                        <a:latin typeface="Verdana"/>
                        <a:ea typeface="Verdana"/>
                        <a:cs typeface="Verdana"/>
                        <a:sym typeface="Verdana"/>
                      </a:endParaRPr>
                    </a:p>
                    <a:p>
                      <a:pPr indent="0" lvl="0" marL="0" rtl="0" algn="l">
                        <a:spcBef>
                          <a:spcPts val="0"/>
                        </a:spcBef>
                        <a:spcAft>
                          <a:spcPts val="0"/>
                        </a:spcAft>
                        <a:buNone/>
                      </a:pPr>
                      <a:r>
                        <a:rPr lang="en" sz="900">
                          <a:solidFill>
                            <a:schemeClr val="accent1"/>
                          </a:solidFill>
                          <a:latin typeface="Verdana"/>
                          <a:ea typeface="Verdana"/>
                          <a:cs typeface="Verdana"/>
                          <a:sym typeface="Verdana"/>
                        </a:rPr>
                        <a:t>framework adopts Django based on the MTV pattern, and</a:t>
                      </a:r>
                      <a:endParaRPr sz="900">
                        <a:solidFill>
                          <a:schemeClr val="accent1"/>
                        </a:solidFill>
                        <a:latin typeface="Verdana"/>
                        <a:ea typeface="Verdana"/>
                        <a:cs typeface="Verdana"/>
                        <a:sym typeface="Verdana"/>
                      </a:endParaRPr>
                    </a:p>
                    <a:p>
                      <a:pPr indent="0" lvl="0" marL="0" rtl="0" algn="l">
                        <a:spcBef>
                          <a:spcPts val="0"/>
                        </a:spcBef>
                        <a:spcAft>
                          <a:spcPts val="0"/>
                        </a:spcAft>
                        <a:buNone/>
                      </a:pPr>
                      <a:r>
                        <a:rPr lang="en" sz="900">
                          <a:solidFill>
                            <a:schemeClr val="accent1"/>
                          </a:solidFill>
                          <a:latin typeface="Verdana"/>
                          <a:ea typeface="Verdana"/>
                          <a:cs typeface="Verdana"/>
                          <a:sym typeface="Verdana"/>
                        </a:rPr>
                        <a:t>the data is stored in postgresql database.</a:t>
                      </a:r>
                      <a:endParaRPr sz="1300">
                        <a:solidFill>
                          <a:schemeClr val="accent1"/>
                        </a:solidFill>
                        <a:latin typeface="Verdana"/>
                        <a:ea typeface="Verdana"/>
                        <a:cs typeface="Verdana"/>
                        <a:sym typeface="Verdana"/>
                      </a:endParaRPr>
                    </a:p>
                  </a:txBody>
                  <a:tcPr marT="91425" marB="91425" marR="91425" marL="91425"/>
                </a:tc>
              </a:tr>
              <a:tr h="1003200">
                <a:tc>
                  <a:txBody>
                    <a:bodyPr/>
                    <a:lstStyle/>
                    <a:p>
                      <a:pPr indent="0" lvl="0" marL="0" rtl="0" algn="l">
                        <a:spcBef>
                          <a:spcPts val="0"/>
                        </a:spcBef>
                        <a:spcAft>
                          <a:spcPts val="0"/>
                        </a:spcAft>
                        <a:buNone/>
                      </a:pPr>
                      <a:r>
                        <a:rPr lang="en" sz="1100">
                          <a:solidFill>
                            <a:schemeClr val="accent1"/>
                          </a:solidFill>
                          <a:latin typeface="Verdana"/>
                          <a:ea typeface="Verdana"/>
                          <a:cs typeface="Verdana"/>
                          <a:sym typeface="Verdana"/>
                        </a:rPr>
                        <a:t>The Design of Web-based Warehouse Management System</a:t>
                      </a:r>
                      <a:endParaRPr sz="1100">
                        <a:solidFill>
                          <a:schemeClr val="accent1"/>
                        </a:solidFill>
                        <a:latin typeface="Verdana"/>
                        <a:ea typeface="Verdana"/>
                        <a:cs typeface="Verdana"/>
                        <a:sym typeface="Verdana"/>
                      </a:endParaRPr>
                    </a:p>
                  </a:txBody>
                  <a:tcPr marT="91425" marB="91425" marR="91425" marL="91425"/>
                </a:tc>
                <a:tc>
                  <a:txBody>
                    <a:bodyPr/>
                    <a:lstStyle/>
                    <a:p>
                      <a:pPr indent="0" lvl="0" marL="0" rtl="0" algn="l">
                        <a:spcBef>
                          <a:spcPts val="0"/>
                        </a:spcBef>
                        <a:spcAft>
                          <a:spcPts val="0"/>
                        </a:spcAft>
                        <a:buNone/>
                      </a:pPr>
                      <a:r>
                        <a:rPr lang="en" sz="1100" u="sng">
                          <a:solidFill>
                            <a:schemeClr val="accent1"/>
                          </a:solidFill>
                          <a:latin typeface="Verdana"/>
                          <a:ea typeface="Verdana"/>
                          <a:cs typeface="Verdana"/>
                          <a:sym typeface="Verdana"/>
                          <a:hlinkClick r:id="rId4">
                            <a:extLst>
                              <a:ext uri="{A12FA001-AC4F-418D-AE19-62706E023703}">
                                <ahyp:hlinkClr val="tx"/>
                              </a:ext>
                            </a:extLst>
                          </a:hlinkClick>
                        </a:rPr>
                        <a:t>https://ieeexplore.ieee.org/document/7053577</a:t>
                      </a:r>
                      <a:endParaRPr sz="1100">
                        <a:solidFill>
                          <a:schemeClr val="accent1"/>
                        </a:solidFill>
                        <a:latin typeface="Verdana"/>
                        <a:ea typeface="Verdana"/>
                        <a:cs typeface="Verdana"/>
                        <a:sym typeface="Verdana"/>
                      </a:endParaRPr>
                    </a:p>
                  </a:txBody>
                  <a:tcPr marT="91425" marB="91425" marR="91425" marL="91425"/>
                </a:tc>
                <a:tc>
                  <a:txBody>
                    <a:bodyPr/>
                    <a:lstStyle/>
                    <a:p>
                      <a:pPr indent="0" lvl="0" marL="0" rtl="0" algn="l">
                        <a:spcBef>
                          <a:spcPts val="0"/>
                        </a:spcBef>
                        <a:spcAft>
                          <a:spcPts val="0"/>
                        </a:spcAft>
                        <a:buNone/>
                      </a:pPr>
                      <a:r>
                        <a:rPr lang="en" sz="1100">
                          <a:solidFill>
                            <a:schemeClr val="accent1"/>
                          </a:solidFill>
                          <a:latin typeface="Verdana"/>
                          <a:ea typeface="Verdana"/>
                          <a:cs typeface="Verdana"/>
                          <a:sym typeface="Verdana"/>
                        </a:rPr>
                        <a:t>2014</a:t>
                      </a:r>
                      <a:endParaRPr sz="1100">
                        <a:solidFill>
                          <a:schemeClr val="accent1"/>
                        </a:solidFill>
                        <a:latin typeface="Verdana"/>
                        <a:ea typeface="Verdana"/>
                        <a:cs typeface="Verdana"/>
                        <a:sym typeface="Verdana"/>
                      </a:endParaRPr>
                    </a:p>
                  </a:txBody>
                  <a:tcPr marT="91425" marB="91425" marR="91425" marL="91425"/>
                </a:tc>
                <a:tc>
                  <a:txBody>
                    <a:bodyPr/>
                    <a:lstStyle/>
                    <a:p>
                      <a:pPr indent="0" lvl="0" marL="0" rtl="0" algn="l">
                        <a:spcBef>
                          <a:spcPts val="0"/>
                        </a:spcBef>
                        <a:spcAft>
                          <a:spcPts val="0"/>
                        </a:spcAft>
                        <a:buNone/>
                      </a:pPr>
                      <a:r>
                        <a:rPr lang="en" sz="900">
                          <a:solidFill>
                            <a:schemeClr val="accent1"/>
                          </a:solidFill>
                          <a:latin typeface="Verdana"/>
                          <a:ea typeface="Verdana"/>
                          <a:cs typeface="Verdana"/>
                          <a:sym typeface="Verdana"/>
                        </a:rPr>
                        <a:t>This paper informs us about the drawbacks of the traditional WMS and explains some certain ways by which we can switch to web based WMS. It also focuses on how Web based WMS improves the overall functionality of the warehouse </a:t>
                      </a:r>
                      <a:r>
                        <a:rPr lang="en" sz="900">
                          <a:solidFill>
                            <a:schemeClr val="accent1"/>
                          </a:solidFill>
                          <a:latin typeface="Verdana"/>
                          <a:ea typeface="Verdana"/>
                          <a:cs typeface="Verdana"/>
                          <a:sym typeface="Verdana"/>
                        </a:rPr>
                        <a:t>along</a:t>
                      </a:r>
                      <a:r>
                        <a:rPr lang="en" sz="900">
                          <a:solidFill>
                            <a:schemeClr val="accent1"/>
                          </a:solidFill>
                          <a:latin typeface="Verdana"/>
                          <a:ea typeface="Verdana"/>
                          <a:cs typeface="Verdana"/>
                          <a:sym typeface="Verdana"/>
                        </a:rPr>
                        <a:t> with </a:t>
                      </a:r>
                      <a:r>
                        <a:rPr lang="en" sz="900">
                          <a:solidFill>
                            <a:schemeClr val="accent1"/>
                          </a:solidFill>
                          <a:latin typeface="Verdana"/>
                          <a:ea typeface="Verdana"/>
                          <a:cs typeface="Verdana"/>
                          <a:sym typeface="Verdana"/>
                        </a:rPr>
                        <a:t>its</a:t>
                      </a:r>
                      <a:r>
                        <a:rPr lang="en" sz="900">
                          <a:solidFill>
                            <a:schemeClr val="accent1"/>
                          </a:solidFill>
                          <a:latin typeface="Verdana"/>
                          <a:ea typeface="Verdana"/>
                          <a:cs typeface="Verdana"/>
                          <a:sym typeface="Verdana"/>
                        </a:rPr>
                        <a:t> various advantages.</a:t>
                      </a:r>
                      <a:endParaRPr sz="900">
                        <a:solidFill>
                          <a:schemeClr val="accent1"/>
                        </a:solidFill>
                        <a:latin typeface="Verdana"/>
                        <a:ea typeface="Verdana"/>
                        <a:cs typeface="Verdana"/>
                        <a:sym typeface="Verdana"/>
                      </a:endParaRPr>
                    </a:p>
                  </a:txBody>
                  <a:tcPr marT="91425" marB="91425" marR="91425" marL="91425"/>
                </a:tc>
              </a:tr>
              <a:tr h="1003200">
                <a:tc>
                  <a:txBody>
                    <a:bodyPr/>
                    <a:lstStyle/>
                    <a:p>
                      <a:pPr indent="0" lvl="0" marL="0" rtl="0" algn="l">
                        <a:spcBef>
                          <a:spcPts val="0"/>
                        </a:spcBef>
                        <a:spcAft>
                          <a:spcPts val="0"/>
                        </a:spcAft>
                        <a:buNone/>
                      </a:pPr>
                      <a:r>
                        <a:rPr lang="en" sz="1100">
                          <a:solidFill>
                            <a:schemeClr val="accent1"/>
                          </a:solidFill>
                          <a:latin typeface="Verdana"/>
                          <a:ea typeface="Verdana"/>
                          <a:cs typeface="Verdana"/>
                          <a:sym typeface="Verdana"/>
                        </a:rPr>
                        <a:t>Research and Design of The Intelligent Inventory Management System Based on RFID </a:t>
                      </a:r>
                      <a:endParaRPr sz="1100">
                        <a:solidFill>
                          <a:schemeClr val="accent1"/>
                        </a:solidFill>
                        <a:latin typeface="Verdana"/>
                        <a:ea typeface="Verdana"/>
                        <a:cs typeface="Verdana"/>
                        <a:sym typeface="Verdana"/>
                      </a:endParaRPr>
                    </a:p>
                  </a:txBody>
                  <a:tcPr marT="91425" marB="91425" marR="91425" marL="91425"/>
                </a:tc>
                <a:tc>
                  <a:txBody>
                    <a:bodyPr/>
                    <a:lstStyle/>
                    <a:p>
                      <a:pPr indent="0" lvl="0" marL="0" rtl="0" algn="l">
                        <a:spcBef>
                          <a:spcPts val="0"/>
                        </a:spcBef>
                        <a:spcAft>
                          <a:spcPts val="0"/>
                        </a:spcAft>
                        <a:buNone/>
                      </a:pPr>
                      <a:r>
                        <a:rPr lang="en" sz="1100" u="sng">
                          <a:solidFill>
                            <a:schemeClr val="accent1"/>
                          </a:solidFill>
                          <a:latin typeface="Verdana"/>
                          <a:ea typeface="Verdana"/>
                          <a:cs typeface="Verdana"/>
                          <a:sym typeface="Verdana"/>
                          <a:hlinkClick r:id="rId5">
                            <a:extLst>
                              <a:ext uri="{A12FA001-AC4F-418D-AE19-62706E023703}">
                                <ahyp:hlinkClr val="tx"/>
                              </a:ext>
                            </a:extLst>
                          </a:hlinkClick>
                        </a:rPr>
                        <a:t>https://ieeexplore.ieee.org/document/6804816</a:t>
                      </a:r>
                      <a:endParaRPr sz="1100">
                        <a:solidFill>
                          <a:schemeClr val="accent1"/>
                        </a:solidFill>
                        <a:latin typeface="Verdana"/>
                        <a:ea typeface="Verdana"/>
                        <a:cs typeface="Verdana"/>
                        <a:sym typeface="Verdana"/>
                      </a:endParaRPr>
                    </a:p>
                    <a:p>
                      <a:pPr indent="0" lvl="0" marL="0" rtl="0" algn="l">
                        <a:spcBef>
                          <a:spcPts val="0"/>
                        </a:spcBef>
                        <a:spcAft>
                          <a:spcPts val="0"/>
                        </a:spcAft>
                        <a:buNone/>
                      </a:pPr>
                      <a:r>
                        <a:t/>
                      </a:r>
                      <a:endParaRPr sz="1100">
                        <a:solidFill>
                          <a:schemeClr val="accent1"/>
                        </a:solidFill>
                        <a:latin typeface="Verdana"/>
                        <a:ea typeface="Verdana"/>
                        <a:cs typeface="Verdana"/>
                        <a:sym typeface="Verdana"/>
                      </a:endParaRPr>
                    </a:p>
                  </a:txBody>
                  <a:tcPr marT="91425" marB="91425" marR="91425" marL="91425"/>
                </a:tc>
                <a:tc>
                  <a:txBody>
                    <a:bodyPr/>
                    <a:lstStyle/>
                    <a:p>
                      <a:pPr indent="0" lvl="0" marL="0" rtl="0" algn="l">
                        <a:spcBef>
                          <a:spcPts val="0"/>
                        </a:spcBef>
                        <a:spcAft>
                          <a:spcPts val="0"/>
                        </a:spcAft>
                        <a:buNone/>
                      </a:pPr>
                      <a:r>
                        <a:rPr lang="en" sz="1100">
                          <a:solidFill>
                            <a:schemeClr val="accent1"/>
                          </a:solidFill>
                          <a:latin typeface="Verdana"/>
                          <a:ea typeface="Verdana"/>
                          <a:cs typeface="Verdana"/>
                          <a:sym typeface="Verdana"/>
                        </a:rPr>
                        <a:t>2013</a:t>
                      </a:r>
                      <a:endParaRPr sz="1100">
                        <a:solidFill>
                          <a:schemeClr val="accent1"/>
                        </a:solidFill>
                        <a:latin typeface="Verdana"/>
                        <a:ea typeface="Verdana"/>
                        <a:cs typeface="Verdana"/>
                        <a:sym typeface="Verdana"/>
                      </a:endParaRPr>
                    </a:p>
                  </a:txBody>
                  <a:tcPr marT="91425" marB="91425" marR="91425" marL="91425"/>
                </a:tc>
                <a:tc>
                  <a:txBody>
                    <a:bodyPr/>
                    <a:lstStyle/>
                    <a:p>
                      <a:pPr indent="0" lvl="0" marL="0" rtl="0" algn="l">
                        <a:spcBef>
                          <a:spcPts val="0"/>
                        </a:spcBef>
                        <a:spcAft>
                          <a:spcPts val="0"/>
                        </a:spcAft>
                        <a:buNone/>
                      </a:pPr>
                      <a:r>
                        <a:rPr lang="en" sz="900">
                          <a:solidFill>
                            <a:schemeClr val="accent1"/>
                          </a:solidFill>
                          <a:latin typeface="Verdana"/>
                          <a:ea typeface="Verdana"/>
                          <a:cs typeface="Verdana"/>
                          <a:sym typeface="Verdana"/>
                        </a:rPr>
                        <a:t>This paper guides us that intelligent inventory system is not only function of integrated automatic unattended but also decision-making ability. It introduces the characteristics and basic application of IoT based RFID technology which can be included in the future scope of this project for package tracking.</a:t>
                      </a:r>
                      <a:endParaRPr sz="900">
                        <a:solidFill>
                          <a:schemeClr val="accent1"/>
                        </a:solidFill>
                        <a:latin typeface="Verdana"/>
                        <a:ea typeface="Verdana"/>
                        <a:cs typeface="Verdana"/>
                        <a:sym typeface="Verdana"/>
                      </a:endParaRP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8"/>
          <p:cNvSpPr txBox="1"/>
          <p:nvPr>
            <p:ph type="title"/>
          </p:nvPr>
        </p:nvSpPr>
        <p:spPr>
          <a:xfrm>
            <a:off x="311688" y="623863"/>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Hardware, Software, Tools and constraint</a:t>
            </a:r>
            <a:endParaRPr/>
          </a:p>
        </p:txBody>
      </p:sp>
      <p:sp>
        <p:nvSpPr>
          <p:cNvPr id="106" name="Google Shape;106;p8"/>
          <p:cNvSpPr txBox="1"/>
          <p:nvPr>
            <p:ph idx="1" type="body"/>
          </p:nvPr>
        </p:nvSpPr>
        <p:spPr>
          <a:xfrm>
            <a:off x="4981313" y="1480538"/>
            <a:ext cx="3999900" cy="3076200"/>
          </a:xfrm>
          <a:prstGeom prst="rect">
            <a:avLst/>
          </a:prstGeom>
          <a:noFill/>
          <a:ln>
            <a:noFill/>
          </a:ln>
        </p:spPr>
        <p:txBody>
          <a:bodyPr anchorCtr="0" anchor="t" bIns="91425" lIns="91425" spcFirstLastPara="1" rIns="91425" wrap="square" tIns="91425">
            <a:noAutofit/>
          </a:bodyPr>
          <a:lstStyle/>
          <a:p>
            <a:pPr indent="0" lvl="0" marL="457200" rtl="0" algn="just">
              <a:lnSpc>
                <a:spcPct val="100000"/>
              </a:lnSpc>
              <a:spcBef>
                <a:spcPts val="0"/>
              </a:spcBef>
              <a:spcAft>
                <a:spcPts val="0"/>
              </a:spcAft>
              <a:buNone/>
            </a:pPr>
            <a:r>
              <a:rPr b="1" lang="en" sz="1500">
                <a:solidFill>
                  <a:schemeClr val="accent1"/>
                </a:solidFill>
                <a:latin typeface="Verdana"/>
                <a:ea typeface="Verdana"/>
                <a:cs typeface="Verdana"/>
                <a:sym typeface="Verdana"/>
              </a:rPr>
              <a:t>SOFTWARE</a:t>
            </a:r>
            <a:r>
              <a:rPr b="1" lang="en" sz="1500">
                <a:solidFill>
                  <a:schemeClr val="accent1"/>
                </a:solidFill>
                <a:latin typeface="Verdana"/>
                <a:ea typeface="Verdana"/>
                <a:cs typeface="Verdana"/>
                <a:sym typeface="Verdana"/>
              </a:rPr>
              <a:t>:</a:t>
            </a:r>
            <a:endParaRPr b="1" sz="1500">
              <a:solidFill>
                <a:schemeClr val="accent1"/>
              </a:solidFill>
              <a:latin typeface="Verdana"/>
              <a:ea typeface="Verdana"/>
              <a:cs typeface="Verdana"/>
              <a:sym typeface="Verdana"/>
            </a:endParaRPr>
          </a:p>
          <a:p>
            <a:pPr indent="0" lvl="0" marL="457200" rtl="0" algn="just">
              <a:lnSpc>
                <a:spcPct val="100000"/>
              </a:lnSpc>
              <a:spcBef>
                <a:spcPts val="0"/>
              </a:spcBef>
              <a:spcAft>
                <a:spcPts val="0"/>
              </a:spcAft>
              <a:buNone/>
            </a:pPr>
            <a:r>
              <a:t/>
            </a:r>
            <a:endParaRPr sz="1200">
              <a:solidFill>
                <a:schemeClr val="accent1"/>
              </a:solidFill>
              <a:latin typeface="Times New Roman"/>
              <a:ea typeface="Times New Roman"/>
              <a:cs typeface="Times New Roman"/>
              <a:sym typeface="Times New Roman"/>
            </a:endParaRPr>
          </a:p>
          <a:p>
            <a:pPr indent="-317500" lvl="0" marL="457200" rtl="0" algn="just">
              <a:lnSpc>
                <a:spcPct val="115000"/>
              </a:lnSpc>
              <a:spcBef>
                <a:spcPts val="0"/>
              </a:spcBef>
              <a:spcAft>
                <a:spcPts val="0"/>
              </a:spcAft>
              <a:buClr>
                <a:schemeClr val="accent1"/>
              </a:buClr>
              <a:buSzPts val="1400"/>
              <a:buFont typeface="Verdana"/>
              <a:buChar char="●"/>
            </a:pPr>
            <a:r>
              <a:rPr lang="en" sz="1400">
                <a:solidFill>
                  <a:schemeClr val="accent1"/>
                </a:solidFill>
                <a:latin typeface="Verdana"/>
                <a:ea typeface="Verdana"/>
                <a:cs typeface="Verdana"/>
                <a:sym typeface="Verdana"/>
              </a:rPr>
              <a:t>Django</a:t>
            </a:r>
            <a:endParaRPr sz="1400">
              <a:solidFill>
                <a:schemeClr val="accent1"/>
              </a:solidFill>
              <a:latin typeface="Verdana"/>
              <a:ea typeface="Verdana"/>
              <a:cs typeface="Verdana"/>
              <a:sym typeface="Verdana"/>
            </a:endParaRPr>
          </a:p>
          <a:p>
            <a:pPr indent="-317500" lvl="0" marL="457200" rtl="0" algn="just">
              <a:lnSpc>
                <a:spcPct val="115000"/>
              </a:lnSpc>
              <a:spcBef>
                <a:spcPts val="0"/>
              </a:spcBef>
              <a:spcAft>
                <a:spcPts val="0"/>
              </a:spcAft>
              <a:buClr>
                <a:schemeClr val="accent1"/>
              </a:buClr>
              <a:buSzPts val="1400"/>
              <a:buFont typeface="Verdana"/>
              <a:buChar char="●"/>
            </a:pPr>
            <a:r>
              <a:rPr lang="en" sz="1400">
                <a:solidFill>
                  <a:schemeClr val="accent1"/>
                </a:solidFill>
                <a:latin typeface="Verdana"/>
                <a:ea typeface="Verdana"/>
                <a:cs typeface="Verdana"/>
                <a:sym typeface="Verdana"/>
              </a:rPr>
              <a:t>ML algorithms</a:t>
            </a:r>
            <a:endParaRPr sz="1400">
              <a:solidFill>
                <a:schemeClr val="accent1"/>
              </a:solidFill>
              <a:latin typeface="Verdana"/>
              <a:ea typeface="Verdana"/>
              <a:cs typeface="Verdana"/>
              <a:sym typeface="Verdana"/>
            </a:endParaRPr>
          </a:p>
          <a:p>
            <a:pPr indent="-317500" lvl="0" marL="457200" rtl="0" algn="just">
              <a:lnSpc>
                <a:spcPct val="115000"/>
              </a:lnSpc>
              <a:spcBef>
                <a:spcPts val="0"/>
              </a:spcBef>
              <a:spcAft>
                <a:spcPts val="0"/>
              </a:spcAft>
              <a:buClr>
                <a:schemeClr val="accent1"/>
              </a:buClr>
              <a:buSzPts val="1400"/>
              <a:buFont typeface="Verdana"/>
              <a:buChar char="●"/>
            </a:pPr>
            <a:r>
              <a:rPr lang="en" sz="1400">
                <a:solidFill>
                  <a:schemeClr val="accent1"/>
                </a:solidFill>
                <a:latin typeface="Verdana"/>
                <a:ea typeface="Verdana"/>
                <a:cs typeface="Verdana"/>
                <a:sym typeface="Verdana"/>
              </a:rPr>
              <a:t>Google Colaboratory</a:t>
            </a:r>
            <a:endParaRPr sz="1400">
              <a:solidFill>
                <a:schemeClr val="accent1"/>
              </a:solidFill>
              <a:latin typeface="Verdana"/>
              <a:ea typeface="Verdana"/>
              <a:cs typeface="Verdana"/>
              <a:sym typeface="Verdana"/>
            </a:endParaRPr>
          </a:p>
          <a:p>
            <a:pPr indent="-317500" lvl="0" marL="457200" rtl="0" algn="just">
              <a:lnSpc>
                <a:spcPct val="115000"/>
              </a:lnSpc>
              <a:spcBef>
                <a:spcPts val="0"/>
              </a:spcBef>
              <a:spcAft>
                <a:spcPts val="0"/>
              </a:spcAft>
              <a:buClr>
                <a:schemeClr val="accent1"/>
              </a:buClr>
              <a:buSzPts val="1400"/>
              <a:buFont typeface="Verdana"/>
              <a:buChar char="●"/>
            </a:pPr>
            <a:r>
              <a:rPr lang="en" sz="1400">
                <a:solidFill>
                  <a:schemeClr val="accent1"/>
                </a:solidFill>
                <a:latin typeface="Verdana"/>
                <a:ea typeface="Verdana"/>
                <a:cs typeface="Verdana"/>
                <a:sym typeface="Verdana"/>
              </a:rPr>
              <a:t>Atom</a:t>
            </a:r>
            <a:endParaRPr sz="1400">
              <a:solidFill>
                <a:schemeClr val="accent1"/>
              </a:solidFill>
              <a:latin typeface="Verdana"/>
              <a:ea typeface="Verdana"/>
              <a:cs typeface="Verdana"/>
              <a:sym typeface="Verdana"/>
            </a:endParaRPr>
          </a:p>
          <a:p>
            <a:pPr indent="-317500" lvl="0" marL="457200" rtl="0" algn="just">
              <a:lnSpc>
                <a:spcPct val="115000"/>
              </a:lnSpc>
              <a:spcBef>
                <a:spcPts val="0"/>
              </a:spcBef>
              <a:spcAft>
                <a:spcPts val="0"/>
              </a:spcAft>
              <a:buClr>
                <a:schemeClr val="accent1"/>
              </a:buClr>
              <a:buSzPts val="1400"/>
              <a:buFont typeface="Verdana"/>
              <a:buChar char="●"/>
            </a:pPr>
            <a:r>
              <a:rPr lang="en" sz="1400">
                <a:solidFill>
                  <a:schemeClr val="accent1"/>
                </a:solidFill>
                <a:latin typeface="Verdana"/>
                <a:ea typeface="Verdana"/>
                <a:cs typeface="Verdana"/>
                <a:sym typeface="Verdana"/>
              </a:rPr>
              <a:t>Python (3.7) 64-bit</a:t>
            </a:r>
            <a:endParaRPr sz="1400">
              <a:solidFill>
                <a:schemeClr val="accent1"/>
              </a:solidFill>
              <a:latin typeface="Verdana"/>
              <a:ea typeface="Verdana"/>
              <a:cs typeface="Verdana"/>
              <a:sym typeface="Verdana"/>
            </a:endParaRPr>
          </a:p>
          <a:p>
            <a:pPr indent="-317500" lvl="0" marL="457200" rtl="0" algn="just">
              <a:lnSpc>
                <a:spcPct val="115000"/>
              </a:lnSpc>
              <a:spcBef>
                <a:spcPts val="0"/>
              </a:spcBef>
              <a:spcAft>
                <a:spcPts val="0"/>
              </a:spcAft>
              <a:buClr>
                <a:schemeClr val="accent1"/>
              </a:buClr>
              <a:buSzPts val="1400"/>
              <a:buFont typeface="Verdana"/>
              <a:buChar char="●"/>
            </a:pPr>
            <a:r>
              <a:rPr lang="en" sz="1400">
                <a:solidFill>
                  <a:schemeClr val="accent1"/>
                </a:solidFill>
                <a:latin typeface="Verdana"/>
                <a:ea typeface="Verdana"/>
                <a:cs typeface="Verdana"/>
                <a:sym typeface="Verdana"/>
              </a:rPr>
              <a:t>MS Excel</a:t>
            </a:r>
            <a:endParaRPr sz="1400">
              <a:solidFill>
                <a:schemeClr val="accent1"/>
              </a:solidFill>
              <a:latin typeface="Verdana"/>
              <a:ea typeface="Verdana"/>
              <a:cs typeface="Verdana"/>
              <a:sym typeface="Verdana"/>
            </a:endParaRPr>
          </a:p>
          <a:p>
            <a:pPr indent="-317500" lvl="0" marL="457200" rtl="0" algn="just">
              <a:lnSpc>
                <a:spcPct val="115000"/>
              </a:lnSpc>
              <a:spcBef>
                <a:spcPts val="0"/>
              </a:spcBef>
              <a:spcAft>
                <a:spcPts val="0"/>
              </a:spcAft>
              <a:buClr>
                <a:schemeClr val="accent1"/>
              </a:buClr>
              <a:buSzPts val="1400"/>
              <a:buFont typeface="Verdana"/>
              <a:buChar char="●"/>
            </a:pPr>
            <a:r>
              <a:rPr lang="en" sz="1400">
                <a:solidFill>
                  <a:schemeClr val="accent1"/>
                </a:solidFill>
                <a:latin typeface="Verdana"/>
                <a:ea typeface="Verdana"/>
                <a:cs typeface="Verdana"/>
                <a:sym typeface="Verdana"/>
              </a:rPr>
              <a:t>Sqlite3</a:t>
            </a:r>
            <a:endParaRPr sz="1400">
              <a:solidFill>
                <a:schemeClr val="accent1"/>
              </a:solidFill>
              <a:latin typeface="Verdana"/>
              <a:ea typeface="Verdana"/>
              <a:cs typeface="Verdana"/>
              <a:sym typeface="Verdana"/>
            </a:endParaRPr>
          </a:p>
          <a:p>
            <a:pPr indent="0" lvl="0" marL="457200" rtl="0" algn="just">
              <a:lnSpc>
                <a:spcPct val="100000"/>
              </a:lnSpc>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228600" lvl="0" marL="457200" rtl="0" algn="l">
              <a:lnSpc>
                <a:spcPct val="115000"/>
              </a:lnSpc>
              <a:spcBef>
                <a:spcPts val="0"/>
              </a:spcBef>
              <a:spcAft>
                <a:spcPts val="0"/>
              </a:spcAft>
              <a:buSzPts val="1400"/>
              <a:buNone/>
            </a:pPr>
            <a:r>
              <a:t/>
            </a:r>
            <a:endParaRPr sz="1400"/>
          </a:p>
        </p:txBody>
      </p:sp>
      <p:sp>
        <p:nvSpPr>
          <p:cNvPr id="107" name="Google Shape;107;p8"/>
          <p:cNvSpPr txBox="1"/>
          <p:nvPr>
            <p:ph idx="2" type="body"/>
          </p:nvPr>
        </p:nvSpPr>
        <p:spPr>
          <a:xfrm>
            <a:off x="142263" y="1480538"/>
            <a:ext cx="5038800" cy="30762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400"/>
              <a:buNone/>
            </a:pPr>
            <a:r>
              <a:rPr b="1" lang="en" sz="1500">
                <a:solidFill>
                  <a:schemeClr val="accent1"/>
                </a:solidFill>
                <a:latin typeface="Verdana"/>
                <a:ea typeface="Verdana"/>
                <a:cs typeface="Verdana"/>
                <a:sym typeface="Verdana"/>
              </a:rPr>
              <a:t>HARDWARE :</a:t>
            </a:r>
            <a:endParaRPr b="1" sz="1500">
              <a:solidFill>
                <a:schemeClr val="accent1"/>
              </a:solidFill>
              <a:latin typeface="Verdana"/>
              <a:ea typeface="Verdana"/>
              <a:cs typeface="Verdana"/>
              <a:sym typeface="Verdana"/>
            </a:endParaRPr>
          </a:p>
          <a:p>
            <a:pPr indent="0" lvl="0" marL="457200" rtl="0" algn="l">
              <a:lnSpc>
                <a:spcPct val="115000"/>
              </a:lnSpc>
              <a:spcBef>
                <a:spcPts val="0"/>
              </a:spcBef>
              <a:spcAft>
                <a:spcPts val="0"/>
              </a:spcAft>
              <a:buNone/>
            </a:pPr>
            <a:r>
              <a:t/>
            </a:r>
            <a:endParaRPr b="1" sz="1400">
              <a:solidFill>
                <a:schemeClr val="accent1"/>
              </a:solidFill>
            </a:endParaRPr>
          </a:p>
          <a:p>
            <a:pPr indent="-317500" lvl="0" marL="457200" rtl="0" algn="l">
              <a:lnSpc>
                <a:spcPct val="115000"/>
              </a:lnSpc>
              <a:spcBef>
                <a:spcPts val="0"/>
              </a:spcBef>
              <a:spcAft>
                <a:spcPts val="0"/>
              </a:spcAft>
              <a:buClr>
                <a:schemeClr val="accent1"/>
              </a:buClr>
              <a:buSzPts val="1400"/>
              <a:buFont typeface="Verdana"/>
              <a:buChar char="●"/>
            </a:pPr>
            <a:r>
              <a:rPr lang="en" sz="1400">
                <a:solidFill>
                  <a:schemeClr val="accent1"/>
                </a:solidFill>
                <a:latin typeface="Verdana"/>
                <a:ea typeface="Verdana"/>
                <a:cs typeface="Verdana"/>
                <a:sym typeface="Verdana"/>
              </a:rPr>
              <a:t>Microsoft Windows 7/8/10 (32-bit or 64 bit)</a:t>
            </a:r>
            <a:endParaRPr sz="1400">
              <a:solidFill>
                <a:schemeClr val="accent1"/>
              </a:solidFill>
              <a:latin typeface="Verdana"/>
              <a:ea typeface="Verdana"/>
              <a:cs typeface="Verdana"/>
              <a:sym typeface="Verdana"/>
            </a:endParaRPr>
          </a:p>
          <a:p>
            <a:pPr indent="-317500" lvl="0" marL="457200" rtl="0" algn="l">
              <a:lnSpc>
                <a:spcPct val="115000"/>
              </a:lnSpc>
              <a:spcBef>
                <a:spcPts val="0"/>
              </a:spcBef>
              <a:spcAft>
                <a:spcPts val="0"/>
              </a:spcAft>
              <a:buClr>
                <a:schemeClr val="accent1"/>
              </a:buClr>
              <a:buSzPts val="1400"/>
              <a:buFont typeface="Verdana"/>
              <a:buChar char="●"/>
            </a:pPr>
            <a:r>
              <a:rPr lang="en" sz="1400">
                <a:solidFill>
                  <a:schemeClr val="accent1"/>
                </a:solidFill>
                <a:latin typeface="Verdana"/>
                <a:ea typeface="Verdana"/>
                <a:cs typeface="Verdana"/>
                <a:sym typeface="Verdana"/>
              </a:rPr>
              <a:t>4 GB RAM Minimum</a:t>
            </a:r>
            <a:endParaRPr sz="1400">
              <a:solidFill>
                <a:schemeClr val="accent1"/>
              </a:solidFill>
              <a:latin typeface="Verdana"/>
              <a:ea typeface="Verdana"/>
              <a:cs typeface="Verdana"/>
              <a:sym typeface="Verdana"/>
            </a:endParaRPr>
          </a:p>
          <a:p>
            <a:pPr indent="-317500" lvl="0" marL="457200" rtl="0" algn="l">
              <a:lnSpc>
                <a:spcPct val="115000"/>
              </a:lnSpc>
              <a:spcBef>
                <a:spcPts val="0"/>
              </a:spcBef>
              <a:spcAft>
                <a:spcPts val="0"/>
              </a:spcAft>
              <a:buClr>
                <a:schemeClr val="accent1"/>
              </a:buClr>
              <a:buSzPts val="1400"/>
              <a:buFont typeface="Verdana"/>
              <a:buChar char="●"/>
            </a:pPr>
            <a:r>
              <a:rPr lang="en" sz="1400">
                <a:solidFill>
                  <a:schemeClr val="accent1"/>
                </a:solidFill>
                <a:latin typeface="Verdana"/>
                <a:ea typeface="Verdana"/>
                <a:cs typeface="Verdana"/>
                <a:sym typeface="Verdana"/>
              </a:rPr>
              <a:t>2 GB of available disk space minimum</a:t>
            </a:r>
            <a:endParaRPr sz="1400">
              <a:solidFill>
                <a:schemeClr val="accent1"/>
              </a:solidFill>
              <a:latin typeface="Verdana"/>
              <a:ea typeface="Verdana"/>
              <a:cs typeface="Verdana"/>
              <a:sym typeface="Verdana"/>
            </a:endParaRPr>
          </a:p>
          <a:p>
            <a:pPr indent="-317500" lvl="0" marL="457200" rtl="0" algn="l">
              <a:lnSpc>
                <a:spcPct val="115000"/>
              </a:lnSpc>
              <a:spcBef>
                <a:spcPts val="0"/>
              </a:spcBef>
              <a:spcAft>
                <a:spcPts val="0"/>
              </a:spcAft>
              <a:buClr>
                <a:schemeClr val="accent1"/>
              </a:buClr>
              <a:buSzPts val="1400"/>
              <a:buFont typeface="Verdana"/>
              <a:buChar char="●"/>
            </a:pPr>
            <a:r>
              <a:rPr lang="en" sz="1400">
                <a:solidFill>
                  <a:schemeClr val="accent1"/>
                </a:solidFill>
                <a:latin typeface="Verdana"/>
                <a:ea typeface="Verdana"/>
                <a:cs typeface="Verdana"/>
                <a:sym typeface="Verdana"/>
              </a:rPr>
              <a:t>1280 X 800 Screen resolution</a:t>
            </a:r>
            <a:endParaRPr sz="1400">
              <a:solidFill>
                <a:schemeClr val="accent1"/>
              </a:solidFill>
              <a:latin typeface="Verdana"/>
              <a:ea typeface="Verdana"/>
              <a:cs typeface="Verdana"/>
              <a:sym typeface="Verdana"/>
            </a:endParaRPr>
          </a:p>
          <a:p>
            <a:pPr indent="0" lvl="0" marL="0" rtl="0" algn="l">
              <a:lnSpc>
                <a:spcPct val="115000"/>
              </a:lnSpc>
              <a:spcBef>
                <a:spcPts val="0"/>
              </a:spcBef>
              <a:spcAft>
                <a:spcPts val="0"/>
              </a:spcAft>
              <a:buNone/>
            </a:pPr>
            <a:r>
              <a:t/>
            </a:r>
            <a:endParaRPr sz="1400">
              <a:solidFill>
                <a:schemeClr val="accent1"/>
              </a:solidFill>
              <a:latin typeface="Verdana"/>
              <a:ea typeface="Verdana"/>
              <a:cs typeface="Verdana"/>
              <a:sym typeface="Verdan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9"/>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Block Diagram</a:t>
            </a:r>
            <a:endParaRPr/>
          </a:p>
        </p:txBody>
      </p:sp>
      <p:pic>
        <p:nvPicPr>
          <p:cNvPr id="113" name="Google Shape;113;p9"/>
          <p:cNvPicPr preferRelativeResize="0"/>
          <p:nvPr/>
        </p:nvPicPr>
        <p:blipFill>
          <a:blip r:embed="rId3">
            <a:alphaModFix/>
          </a:blip>
          <a:stretch>
            <a:fillRect/>
          </a:stretch>
        </p:blipFill>
        <p:spPr>
          <a:xfrm>
            <a:off x="2501325" y="1295600"/>
            <a:ext cx="3765820" cy="38478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gc366c3fc79_5_0"/>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Modular Diagram</a:t>
            </a:r>
            <a:endParaRPr/>
          </a:p>
        </p:txBody>
      </p:sp>
      <p:pic>
        <p:nvPicPr>
          <p:cNvPr id="119" name="Google Shape;119;gc366c3fc79_5_0"/>
          <p:cNvPicPr preferRelativeResize="0"/>
          <p:nvPr/>
        </p:nvPicPr>
        <p:blipFill>
          <a:blip r:embed="rId3">
            <a:alphaModFix/>
          </a:blip>
          <a:stretch>
            <a:fillRect/>
          </a:stretch>
        </p:blipFill>
        <p:spPr>
          <a:xfrm>
            <a:off x="2051700" y="1301475"/>
            <a:ext cx="4519051" cy="38420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Priya123</dc:creator>
</cp:coreProperties>
</file>